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tags/tag50.xml" ContentType="application/vnd.openxmlformats-officedocument.presentationml.tags+xml"/>
  <Override PartName="/ppt/notesSlides/notesSlide19.xml" ContentType="application/vnd.openxmlformats-officedocument.presentationml.notesSlide+xml"/>
  <Override PartName="/ppt/tags/tag51.xml" ContentType="application/vnd.openxmlformats-officedocument.presentationml.tags+xml"/>
  <Override PartName="/ppt/notesSlides/notesSlide20.xml" ContentType="application/vnd.openxmlformats-officedocument.presentationml.notesSlide+xml"/>
  <Override PartName="/ppt/tags/tag52.xml" ContentType="application/vnd.openxmlformats-officedocument.presentationml.tags+xml"/>
  <Override PartName="/ppt/notesSlides/notesSlide21.xml" ContentType="application/vnd.openxmlformats-officedocument.presentationml.notesSlide+xml"/>
  <Override PartName="/ppt/tags/tag53.xml" ContentType="application/vnd.openxmlformats-officedocument.presentationml.tags+xml"/>
  <Override PartName="/ppt/notesSlides/notesSlide22.xml" ContentType="application/vnd.openxmlformats-officedocument.presentationml.notesSlide+xml"/>
  <Override PartName="/ppt/tags/tag54.xml" ContentType="application/vnd.openxmlformats-officedocument.presentationml.tags+xml"/>
  <Override PartName="/ppt/notesSlides/notesSlide23.xml" ContentType="application/vnd.openxmlformats-officedocument.presentationml.notesSlide+xml"/>
  <Override PartName="/ppt/tags/tag55.xml" ContentType="application/vnd.openxmlformats-officedocument.presentationml.tags+xml"/>
  <Override PartName="/ppt/notesSlides/notesSlide24.xml" ContentType="application/vnd.openxmlformats-officedocument.presentationml.notesSlide+xml"/>
  <Override PartName="/ppt/tags/tag56.xml" ContentType="application/vnd.openxmlformats-officedocument.presentationml.tags+xml"/>
  <Override PartName="/ppt/notesSlides/notesSlide25.xml" ContentType="application/vnd.openxmlformats-officedocument.presentationml.notesSlide+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8.xml" ContentType="application/vnd.openxmlformats-officedocument.presentationml.notesSlide+xml"/>
  <Override PartName="/ppt/tags/tag75.xml" ContentType="application/vnd.openxmlformats-officedocument.presentationml.tags+xml"/>
  <Override PartName="/ppt/notesSlides/notesSlide29.xml" ContentType="application/vnd.openxmlformats-officedocument.presentationml.notesSlide+xml"/>
  <Override PartName="/ppt/tags/tag76.xml" ContentType="application/vnd.openxmlformats-officedocument.presentationml.tags+xml"/>
  <Override PartName="/ppt/notesSlides/notesSlide30.xml" ContentType="application/vnd.openxmlformats-officedocument.presentationml.notesSlide+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notesSlides/notesSlide32.xml" ContentType="application/vnd.openxmlformats-officedocument.presentationml.notesSlide+xml"/>
  <Override PartName="/ppt/tags/tag79.xml" ContentType="application/vnd.openxmlformats-officedocument.presentationml.tags+xml"/>
  <Override PartName="/ppt/notesSlides/notesSlide33.xml" ContentType="application/vnd.openxmlformats-officedocument.presentationml.notesSlide+xml"/>
  <Override PartName="/ppt/tags/tag80.xml" ContentType="application/vnd.openxmlformats-officedocument.presentationml.tags+xml"/>
  <Override PartName="/ppt/notesSlides/notesSlide34.xml" ContentType="application/vnd.openxmlformats-officedocument.presentationml.notesSlide+xml"/>
  <Override PartName="/ppt/tags/tag81.xml" ContentType="application/vnd.openxmlformats-officedocument.presentationml.tags+xml"/>
  <Override PartName="/ppt/notesSlides/notesSlide35.xml" ContentType="application/vnd.openxmlformats-officedocument.presentationml.notesSlide+xml"/>
  <Override PartName="/ppt/tags/tag82.xml" ContentType="application/vnd.openxmlformats-officedocument.presentationml.tags+xml"/>
  <Override PartName="/ppt/notesSlides/notesSlide36.xml" ContentType="application/vnd.openxmlformats-officedocument.presentationml.notesSlide+xml"/>
  <Override PartName="/ppt/tags/tag83.xml" ContentType="application/vnd.openxmlformats-officedocument.presentationml.tags+xml"/>
  <Override PartName="/ppt/notesSlides/notesSlide37.xml" ContentType="application/vnd.openxmlformats-officedocument.presentationml.notesSlide+xml"/>
  <Override PartName="/ppt/tags/tag84.xml" ContentType="application/vnd.openxmlformats-officedocument.presentationml.tags+xml"/>
  <Override PartName="/ppt/notesSlides/notesSlide38.xml" ContentType="application/vnd.openxmlformats-officedocument.presentationml.notesSlide+xml"/>
  <Override PartName="/ppt/tags/tag85.xml" ContentType="application/vnd.openxmlformats-officedocument.presentationml.tags+xml"/>
  <Override PartName="/ppt/notesSlides/notesSlide39.xml" ContentType="application/vnd.openxmlformats-officedocument.presentationml.notesSlide+xml"/>
  <Override PartName="/ppt/tags/tag86.xml" ContentType="application/vnd.openxmlformats-officedocument.presentationml.tags+xml"/>
  <Override PartName="/ppt/notesSlides/notesSlide40.xml" ContentType="application/vnd.openxmlformats-officedocument.presentationml.notesSlide+xml"/>
  <Override PartName="/ppt/tags/tag87.xml" ContentType="application/vnd.openxmlformats-officedocument.presentationml.tags+xml"/>
  <Override PartName="/ppt/notesSlides/notesSlide41.xml" ContentType="application/vnd.openxmlformats-officedocument.presentationml.notesSlide+xml"/>
  <Override PartName="/ppt/tags/tag88.xml" ContentType="application/vnd.openxmlformats-officedocument.presentationml.tags+xml"/>
  <Override PartName="/ppt/notesSlides/notesSlide42.xml" ContentType="application/vnd.openxmlformats-officedocument.presentationml.notesSlide+xml"/>
  <Override PartName="/ppt/tags/tag89.xml" ContentType="application/vnd.openxmlformats-officedocument.presentationml.tags+xml"/>
  <Override PartName="/ppt/notesSlides/notesSlide43.xml" ContentType="application/vnd.openxmlformats-officedocument.presentationml.notesSlide+xml"/>
  <Override PartName="/ppt/tags/tag90.xml" ContentType="application/vnd.openxmlformats-officedocument.presentationml.tags+xml"/>
  <Override PartName="/ppt/notesSlides/notesSlide4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45.xml" ContentType="application/vnd.openxmlformats-officedocument.presentationml.notesSlide+xml"/>
  <Override PartName="/ppt/tags/tag101.xml" ContentType="application/vnd.openxmlformats-officedocument.presentationml.tags+xml"/>
  <Override PartName="/ppt/notesSlides/notesSlide46.xml" ContentType="application/vnd.openxmlformats-officedocument.presentationml.notesSlide+xml"/>
  <Override PartName="/ppt/tags/tag10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03.xml" ContentType="application/vnd.openxmlformats-officedocument.presentationml.tags+xml"/>
  <Override PartName="/ppt/notesSlides/notesSlide49.xml" ContentType="application/vnd.openxmlformats-officedocument.presentationml.notesSlide+xml"/>
  <Override PartName="/ppt/tags/tag104.xml" ContentType="application/vnd.openxmlformats-officedocument.presentationml.tags+xml"/>
  <Override PartName="/ppt/notesSlides/notesSlide50.xml" ContentType="application/vnd.openxmlformats-officedocument.presentationml.notesSlide+xml"/>
  <Override PartName="/ppt/tags/tag105.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58" r:id="rId3"/>
    <p:sldMasterId id="2147483660" r:id="rId4"/>
    <p:sldMasterId id="2147483662" r:id="rId5"/>
    <p:sldMasterId id="2147483674" r:id="rId6"/>
    <p:sldMasterId id="2147483678" r:id="rId7"/>
  </p:sldMasterIdLst>
  <p:notesMasterIdLst>
    <p:notesMasterId r:id="rId68"/>
  </p:notesMasterIdLst>
  <p:handoutMasterIdLst>
    <p:handoutMasterId r:id="rId69"/>
  </p:handoutMasterIdLst>
  <p:sldIdLst>
    <p:sldId id="261" r:id="rId8"/>
    <p:sldId id="4734" r:id="rId9"/>
    <p:sldId id="4733" r:id="rId10"/>
    <p:sldId id="4729" r:id="rId11"/>
    <p:sldId id="4583" r:id="rId12"/>
    <p:sldId id="263" r:id="rId13"/>
    <p:sldId id="4586" r:id="rId14"/>
    <p:sldId id="4565" r:id="rId15"/>
    <p:sldId id="4620" r:id="rId16"/>
    <p:sldId id="4587" r:id="rId17"/>
    <p:sldId id="4622" r:id="rId18"/>
    <p:sldId id="4627" r:id="rId19"/>
    <p:sldId id="4691" r:id="rId20"/>
    <p:sldId id="4730" r:id="rId21"/>
    <p:sldId id="4692" r:id="rId22"/>
    <p:sldId id="4697" r:id="rId23"/>
    <p:sldId id="4696" r:id="rId24"/>
    <p:sldId id="4725" r:id="rId25"/>
    <p:sldId id="4660" r:id="rId26"/>
    <p:sldId id="4716" r:id="rId27"/>
    <p:sldId id="4698" r:id="rId28"/>
    <p:sldId id="4678" r:id="rId29"/>
    <p:sldId id="4726" r:id="rId30"/>
    <p:sldId id="4699" r:id="rId31"/>
    <p:sldId id="4701" r:id="rId32"/>
    <p:sldId id="4704" r:id="rId33"/>
    <p:sldId id="4702" r:id="rId34"/>
    <p:sldId id="4703" r:id="rId35"/>
    <p:sldId id="4637" r:id="rId36"/>
    <p:sldId id="4679" r:id="rId37"/>
    <p:sldId id="4700" r:id="rId38"/>
    <p:sldId id="4705" r:id="rId39"/>
    <p:sldId id="4628" r:id="rId40"/>
    <p:sldId id="4731" r:id="rId41"/>
    <p:sldId id="4706" r:id="rId42"/>
    <p:sldId id="4707" r:id="rId43"/>
    <p:sldId id="4732" r:id="rId44"/>
    <p:sldId id="4680" r:id="rId45"/>
    <p:sldId id="4708" r:id="rId46"/>
    <p:sldId id="4709" r:id="rId47"/>
    <p:sldId id="4710" r:id="rId48"/>
    <p:sldId id="4681" r:id="rId49"/>
    <p:sldId id="4711" r:id="rId50"/>
    <p:sldId id="4735" r:id="rId51"/>
    <p:sldId id="4736" r:id="rId52"/>
    <p:sldId id="4713" r:id="rId53"/>
    <p:sldId id="4682" r:id="rId54"/>
    <p:sldId id="4737" r:id="rId55"/>
    <p:sldId id="4714" r:id="rId56"/>
    <p:sldId id="4718" r:id="rId57"/>
    <p:sldId id="4719" r:id="rId58"/>
    <p:sldId id="4728" r:id="rId59"/>
    <p:sldId id="4720" r:id="rId60"/>
    <p:sldId id="4654" r:id="rId61"/>
    <p:sldId id="4666" r:id="rId62"/>
    <p:sldId id="4715" r:id="rId63"/>
    <p:sldId id="4671" r:id="rId64"/>
    <p:sldId id="4724" r:id="rId65"/>
    <p:sldId id="4717" r:id="rId66"/>
    <p:sldId id="4585" r:id="rId67"/>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174">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1223"/>
    <a:srgbClr val="AE282F"/>
    <a:srgbClr val="ECCDCF"/>
    <a:srgbClr val="DBA1A4"/>
    <a:srgbClr val="C6686D"/>
    <a:srgbClr val="C86E72"/>
    <a:srgbClr val="CB2F36"/>
    <a:srgbClr val="D6D6D6"/>
    <a:srgbClr val="C6C6C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5" autoAdjust="0"/>
    <p:restoredTop sz="94660"/>
  </p:normalViewPr>
  <p:slideViewPr>
    <p:cSldViewPr snapToGrid="0" showGuides="1">
      <p:cViewPr varScale="1">
        <p:scale>
          <a:sx n="75" d="100"/>
          <a:sy n="75" d="100"/>
        </p:scale>
        <p:origin x="-54" y="456"/>
      </p:cViewPr>
      <p:guideLst>
        <p:guide pos="7174"/>
        <p:guide orient="horz" pos="2160"/>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52" d="100"/>
          <a:sy n="52" d="100"/>
        </p:scale>
        <p:origin x="201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166F4C-0773-43AF-A8B5-453225316656}" type="datetimeFigureOut">
              <a:rPr lang="zh-CN" altLang="en-US" smtClean="0"/>
              <a:t>2025/11/12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64E415-1D8E-4A71-9047-1736A67BB3D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E9D6F-7F89-4AED-92D3-64DA3964D882}" type="datetimeFigureOut">
              <a:rPr lang="zh-CN" altLang="en-US" smtClean="0"/>
              <a:t>2025/11/12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55494-7648-45E6-8BAF-45D7BA39012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13</a:t>
            </a:fld>
            <a:endParaRPr lang="zh-CN" altLang="en-US"/>
          </a:p>
        </p:txBody>
      </p:sp>
    </p:spTree>
    <p:extLst>
      <p:ext uri="{BB962C8B-B14F-4D97-AF65-F5344CB8AC3E}">
        <p14:creationId xmlns:p14="http://schemas.microsoft.com/office/powerpoint/2010/main" val="3824693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15</a:t>
            </a:fld>
            <a:endParaRPr lang="zh-CN" altLang="en-US"/>
          </a:p>
        </p:txBody>
      </p:sp>
    </p:spTree>
    <p:extLst>
      <p:ext uri="{BB962C8B-B14F-4D97-AF65-F5344CB8AC3E}">
        <p14:creationId xmlns:p14="http://schemas.microsoft.com/office/powerpoint/2010/main" val="1245937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16</a:t>
            </a:fld>
            <a:endParaRPr lang="zh-CN" altLang="en-US"/>
          </a:p>
        </p:txBody>
      </p:sp>
    </p:spTree>
    <p:extLst>
      <p:ext uri="{BB962C8B-B14F-4D97-AF65-F5344CB8AC3E}">
        <p14:creationId xmlns:p14="http://schemas.microsoft.com/office/powerpoint/2010/main" val="292022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17</a:t>
            </a:fld>
            <a:endParaRPr lang="zh-CN" altLang="en-US"/>
          </a:p>
        </p:txBody>
      </p:sp>
    </p:spTree>
    <p:extLst>
      <p:ext uri="{BB962C8B-B14F-4D97-AF65-F5344CB8AC3E}">
        <p14:creationId xmlns:p14="http://schemas.microsoft.com/office/powerpoint/2010/main" val="4172689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19</a:t>
            </a:fld>
            <a:endParaRPr lang="zh-CN" altLang="en-US"/>
          </a:p>
        </p:txBody>
      </p:sp>
    </p:spTree>
    <p:extLst>
      <p:ext uri="{BB962C8B-B14F-4D97-AF65-F5344CB8AC3E}">
        <p14:creationId xmlns:p14="http://schemas.microsoft.com/office/powerpoint/2010/main" val="2336248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20</a:t>
            </a:fld>
            <a:endParaRPr lang="zh-CN" altLang="en-US"/>
          </a:p>
        </p:txBody>
      </p:sp>
    </p:spTree>
    <p:extLst>
      <p:ext uri="{BB962C8B-B14F-4D97-AF65-F5344CB8AC3E}">
        <p14:creationId xmlns:p14="http://schemas.microsoft.com/office/powerpoint/2010/main" val="696918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21</a:t>
            </a:fld>
            <a:endParaRPr lang="zh-CN" altLang="en-US"/>
          </a:p>
        </p:txBody>
      </p:sp>
    </p:spTree>
    <p:extLst>
      <p:ext uri="{BB962C8B-B14F-4D97-AF65-F5344CB8AC3E}">
        <p14:creationId xmlns:p14="http://schemas.microsoft.com/office/powerpoint/2010/main" val="3489102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22</a:t>
            </a:fld>
            <a:endParaRPr lang="zh-CN" altLang="en-US"/>
          </a:p>
        </p:txBody>
      </p:sp>
    </p:spTree>
    <p:extLst>
      <p:ext uri="{BB962C8B-B14F-4D97-AF65-F5344CB8AC3E}">
        <p14:creationId xmlns:p14="http://schemas.microsoft.com/office/powerpoint/2010/main" val="2208047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24</a:t>
            </a:fld>
            <a:endParaRPr lang="zh-CN" altLang="en-US"/>
          </a:p>
        </p:txBody>
      </p:sp>
    </p:spTree>
    <p:extLst>
      <p:ext uri="{BB962C8B-B14F-4D97-AF65-F5344CB8AC3E}">
        <p14:creationId xmlns:p14="http://schemas.microsoft.com/office/powerpoint/2010/main" val="4151110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25</a:t>
            </a:fld>
            <a:endParaRPr lang="zh-CN" altLang="en-US"/>
          </a:p>
        </p:txBody>
      </p:sp>
    </p:spTree>
    <p:extLst>
      <p:ext uri="{BB962C8B-B14F-4D97-AF65-F5344CB8AC3E}">
        <p14:creationId xmlns:p14="http://schemas.microsoft.com/office/powerpoint/2010/main" val="318828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26</a:t>
            </a:fld>
            <a:endParaRPr lang="zh-CN" altLang="en-US"/>
          </a:p>
        </p:txBody>
      </p:sp>
    </p:spTree>
    <p:extLst>
      <p:ext uri="{BB962C8B-B14F-4D97-AF65-F5344CB8AC3E}">
        <p14:creationId xmlns:p14="http://schemas.microsoft.com/office/powerpoint/2010/main" val="1296935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27</a:t>
            </a:fld>
            <a:endParaRPr lang="zh-CN" altLang="en-US"/>
          </a:p>
        </p:txBody>
      </p:sp>
    </p:spTree>
    <p:extLst>
      <p:ext uri="{BB962C8B-B14F-4D97-AF65-F5344CB8AC3E}">
        <p14:creationId xmlns:p14="http://schemas.microsoft.com/office/powerpoint/2010/main" val="2080898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28</a:t>
            </a:fld>
            <a:endParaRPr lang="zh-CN" altLang="en-US"/>
          </a:p>
        </p:txBody>
      </p:sp>
    </p:spTree>
    <p:extLst>
      <p:ext uri="{BB962C8B-B14F-4D97-AF65-F5344CB8AC3E}">
        <p14:creationId xmlns:p14="http://schemas.microsoft.com/office/powerpoint/2010/main" val="1207923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29</a:t>
            </a:fld>
            <a:endParaRPr lang="zh-CN" altLang="en-US"/>
          </a:p>
        </p:txBody>
      </p:sp>
    </p:spTree>
    <p:extLst>
      <p:ext uri="{BB962C8B-B14F-4D97-AF65-F5344CB8AC3E}">
        <p14:creationId xmlns:p14="http://schemas.microsoft.com/office/powerpoint/2010/main" val="3827570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30</a:t>
            </a:fld>
            <a:endParaRPr lang="zh-CN" altLang="en-US"/>
          </a:p>
        </p:txBody>
      </p:sp>
    </p:spTree>
    <p:extLst>
      <p:ext uri="{BB962C8B-B14F-4D97-AF65-F5344CB8AC3E}">
        <p14:creationId xmlns:p14="http://schemas.microsoft.com/office/powerpoint/2010/main" val="1241580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31</a:t>
            </a:fld>
            <a:endParaRPr lang="zh-CN" altLang="en-US"/>
          </a:p>
        </p:txBody>
      </p:sp>
    </p:spTree>
    <p:extLst>
      <p:ext uri="{BB962C8B-B14F-4D97-AF65-F5344CB8AC3E}">
        <p14:creationId xmlns:p14="http://schemas.microsoft.com/office/powerpoint/2010/main" val="2943523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32</a:t>
            </a:fld>
            <a:endParaRPr lang="zh-CN" altLang="en-US"/>
          </a:p>
        </p:txBody>
      </p:sp>
    </p:spTree>
    <p:extLst>
      <p:ext uri="{BB962C8B-B14F-4D97-AF65-F5344CB8AC3E}">
        <p14:creationId xmlns:p14="http://schemas.microsoft.com/office/powerpoint/2010/main" val="85221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33</a:t>
            </a:fld>
            <a:endParaRPr lang="zh-CN" altLang="en-US"/>
          </a:p>
        </p:txBody>
      </p:sp>
    </p:spTree>
    <p:extLst>
      <p:ext uri="{BB962C8B-B14F-4D97-AF65-F5344CB8AC3E}">
        <p14:creationId xmlns:p14="http://schemas.microsoft.com/office/powerpoint/2010/main" val="3066435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35</a:t>
            </a:fld>
            <a:endParaRPr lang="zh-CN" altLang="en-US"/>
          </a:p>
        </p:txBody>
      </p:sp>
    </p:spTree>
    <p:extLst>
      <p:ext uri="{BB962C8B-B14F-4D97-AF65-F5344CB8AC3E}">
        <p14:creationId xmlns:p14="http://schemas.microsoft.com/office/powerpoint/2010/main" val="3539208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36</a:t>
            </a:fld>
            <a:endParaRPr lang="zh-CN" altLang="en-US"/>
          </a:p>
        </p:txBody>
      </p:sp>
    </p:spTree>
    <p:extLst>
      <p:ext uri="{BB962C8B-B14F-4D97-AF65-F5344CB8AC3E}">
        <p14:creationId xmlns:p14="http://schemas.microsoft.com/office/powerpoint/2010/main" val="2313543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729D0-2731-B231-7459-E25B74A9C9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83A66D-F5DF-FFD4-984D-754D5F0677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8B10EE-D156-1136-0DFD-9366FC29C6D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EA1FDE6-77FA-B6C3-D844-59B41ACE99F6}"/>
              </a:ext>
            </a:extLst>
          </p:cNvPr>
          <p:cNvSpPr>
            <a:spLocks noGrp="1"/>
          </p:cNvSpPr>
          <p:nvPr>
            <p:ph type="sldNum" sz="quarter" idx="5"/>
          </p:nvPr>
        </p:nvSpPr>
        <p:spPr/>
        <p:txBody>
          <a:bodyPr/>
          <a:lstStyle/>
          <a:p>
            <a:fld id="{B7155494-7648-45E6-8BAF-45D7BA390127}" type="slidenum">
              <a:rPr lang="zh-CN" altLang="en-US" smtClean="0"/>
              <a:t>37</a:t>
            </a:fld>
            <a:endParaRPr lang="zh-CN" altLang="en-US"/>
          </a:p>
        </p:txBody>
      </p:sp>
    </p:spTree>
    <p:extLst>
      <p:ext uri="{BB962C8B-B14F-4D97-AF65-F5344CB8AC3E}">
        <p14:creationId xmlns:p14="http://schemas.microsoft.com/office/powerpoint/2010/main" val="2554908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38</a:t>
            </a:fld>
            <a:endParaRPr lang="zh-CN" altLang="en-US"/>
          </a:p>
        </p:txBody>
      </p:sp>
    </p:spTree>
    <p:extLst>
      <p:ext uri="{BB962C8B-B14F-4D97-AF65-F5344CB8AC3E}">
        <p14:creationId xmlns:p14="http://schemas.microsoft.com/office/powerpoint/2010/main" val="1075230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39</a:t>
            </a:fld>
            <a:endParaRPr lang="zh-CN" altLang="en-US"/>
          </a:p>
        </p:txBody>
      </p:sp>
    </p:spTree>
    <p:extLst>
      <p:ext uri="{BB962C8B-B14F-4D97-AF65-F5344CB8AC3E}">
        <p14:creationId xmlns:p14="http://schemas.microsoft.com/office/powerpoint/2010/main" val="2591125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40</a:t>
            </a:fld>
            <a:endParaRPr lang="zh-CN" altLang="en-US"/>
          </a:p>
        </p:txBody>
      </p:sp>
    </p:spTree>
    <p:extLst>
      <p:ext uri="{BB962C8B-B14F-4D97-AF65-F5344CB8AC3E}">
        <p14:creationId xmlns:p14="http://schemas.microsoft.com/office/powerpoint/2010/main" val="2126476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41</a:t>
            </a:fld>
            <a:endParaRPr lang="zh-CN" altLang="en-US"/>
          </a:p>
        </p:txBody>
      </p:sp>
    </p:spTree>
    <p:extLst>
      <p:ext uri="{BB962C8B-B14F-4D97-AF65-F5344CB8AC3E}">
        <p14:creationId xmlns:p14="http://schemas.microsoft.com/office/powerpoint/2010/main" val="2142264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42</a:t>
            </a:fld>
            <a:endParaRPr lang="zh-CN" altLang="en-US"/>
          </a:p>
        </p:txBody>
      </p:sp>
    </p:spTree>
    <p:extLst>
      <p:ext uri="{BB962C8B-B14F-4D97-AF65-F5344CB8AC3E}">
        <p14:creationId xmlns:p14="http://schemas.microsoft.com/office/powerpoint/2010/main" val="3177570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43</a:t>
            </a:fld>
            <a:endParaRPr lang="zh-CN" altLang="en-US"/>
          </a:p>
        </p:txBody>
      </p:sp>
    </p:spTree>
    <p:extLst>
      <p:ext uri="{BB962C8B-B14F-4D97-AF65-F5344CB8AC3E}">
        <p14:creationId xmlns:p14="http://schemas.microsoft.com/office/powerpoint/2010/main" val="337004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16C1F-B14D-6DC4-40BC-493D86DC68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E0C3CE-4E12-05CD-C295-4B00E095D2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59FB10-F529-7573-C8A0-DBE17132DB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3C5A87C-12CA-F45B-DD40-8FB2C66B3BBA}"/>
              </a:ext>
            </a:extLst>
          </p:cNvPr>
          <p:cNvSpPr>
            <a:spLocks noGrp="1"/>
          </p:cNvSpPr>
          <p:nvPr>
            <p:ph type="sldNum" sz="quarter" idx="5"/>
          </p:nvPr>
        </p:nvSpPr>
        <p:spPr/>
        <p:txBody>
          <a:bodyPr/>
          <a:lstStyle/>
          <a:p>
            <a:fld id="{B7155494-7648-45E6-8BAF-45D7BA390127}" type="slidenum">
              <a:rPr lang="zh-CN" altLang="en-US" smtClean="0"/>
              <a:t>44</a:t>
            </a:fld>
            <a:endParaRPr lang="zh-CN" altLang="en-US"/>
          </a:p>
        </p:txBody>
      </p:sp>
    </p:spTree>
    <p:extLst>
      <p:ext uri="{BB962C8B-B14F-4D97-AF65-F5344CB8AC3E}">
        <p14:creationId xmlns:p14="http://schemas.microsoft.com/office/powerpoint/2010/main" val="200213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6999B-C1F4-D8CF-4111-11A6D91BB5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EF4FEF-24E3-B50C-9B8C-7FE0D74336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16EBEA-2257-9DBA-40F7-7D6DBA9A0E0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3DF70A2-A55F-E587-7A74-6C09D044FE6D}"/>
              </a:ext>
            </a:extLst>
          </p:cNvPr>
          <p:cNvSpPr>
            <a:spLocks noGrp="1"/>
          </p:cNvSpPr>
          <p:nvPr>
            <p:ph type="sldNum" sz="quarter" idx="5"/>
          </p:nvPr>
        </p:nvSpPr>
        <p:spPr/>
        <p:txBody>
          <a:bodyPr/>
          <a:lstStyle/>
          <a:p>
            <a:fld id="{B7155494-7648-45E6-8BAF-45D7BA390127}" type="slidenum">
              <a:rPr lang="zh-CN" altLang="en-US" smtClean="0"/>
              <a:t>45</a:t>
            </a:fld>
            <a:endParaRPr lang="zh-CN" altLang="en-US"/>
          </a:p>
        </p:txBody>
      </p:sp>
    </p:spTree>
    <p:extLst>
      <p:ext uri="{BB962C8B-B14F-4D97-AF65-F5344CB8AC3E}">
        <p14:creationId xmlns:p14="http://schemas.microsoft.com/office/powerpoint/2010/main" val="3266865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46</a:t>
            </a:fld>
            <a:endParaRPr lang="zh-CN" altLang="en-US"/>
          </a:p>
        </p:txBody>
      </p:sp>
    </p:spTree>
    <p:extLst>
      <p:ext uri="{BB962C8B-B14F-4D97-AF65-F5344CB8AC3E}">
        <p14:creationId xmlns:p14="http://schemas.microsoft.com/office/powerpoint/2010/main" val="3310499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47</a:t>
            </a:fld>
            <a:endParaRPr lang="zh-CN" altLang="en-US"/>
          </a:p>
        </p:txBody>
      </p:sp>
    </p:spTree>
    <p:extLst>
      <p:ext uri="{BB962C8B-B14F-4D97-AF65-F5344CB8AC3E}">
        <p14:creationId xmlns:p14="http://schemas.microsoft.com/office/powerpoint/2010/main" val="4090291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D2DAA-9D30-3BE1-F81F-7E5D31DD44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F72F4C-903E-3D71-CD67-53147D527E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197179-A56F-2021-1909-69E8338A9D8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4469FA2-AAD5-939B-59A7-92993EB5F8CE}"/>
              </a:ext>
            </a:extLst>
          </p:cNvPr>
          <p:cNvSpPr>
            <a:spLocks noGrp="1"/>
          </p:cNvSpPr>
          <p:nvPr>
            <p:ph type="sldNum" sz="quarter" idx="5"/>
          </p:nvPr>
        </p:nvSpPr>
        <p:spPr/>
        <p:txBody>
          <a:bodyPr/>
          <a:lstStyle/>
          <a:p>
            <a:fld id="{B7155494-7648-45E6-8BAF-45D7BA390127}" type="slidenum">
              <a:rPr lang="zh-CN" altLang="en-US" smtClean="0"/>
              <a:t>48</a:t>
            </a:fld>
            <a:endParaRPr lang="zh-CN" altLang="en-US"/>
          </a:p>
        </p:txBody>
      </p:sp>
    </p:spTree>
    <p:extLst>
      <p:ext uri="{BB962C8B-B14F-4D97-AF65-F5344CB8AC3E}">
        <p14:creationId xmlns:p14="http://schemas.microsoft.com/office/powerpoint/2010/main" val="1741458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49</a:t>
            </a:fld>
            <a:endParaRPr lang="zh-CN" altLang="en-US"/>
          </a:p>
        </p:txBody>
      </p:sp>
    </p:spTree>
    <p:extLst>
      <p:ext uri="{BB962C8B-B14F-4D97-AF65-F5344CB8AC3E}">
        <p14:creationId xmlns:p14="http://schemas.microsoft.com/office/powerpoint/2010/main" val="981491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50</a:t>
            </a:fld>
            <a:endParaRPr lang="zh-CN" altLang="en-US"/>
          </a:p>
        </p:txBody>
      </p:sp>
    </p:spTree>
    <p:extLst>
      <p:ext uri="{BB962C8B-B14F-4D97-AF65-F5344CB8AC3E}">
        <p14:creationId xmlns:p14="http://schemas.microsoft.com/office/powerpoint/2010/main" val="3819767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51</a:t>
            </a:fld>
            <a:endParaRPr lang="zh-CN" altLang="en-US"/>
          </a:p>
        </p:txBody>
      </p:sp>
    </p:spTree>
    <p:extLst>
      <p:ext uri="{BB962C8B-B14F-4D97-AF65-F5344CB8AC3E}">
        <p14:creationId xmlns:p14="http://schemas.microsoft.com/office/powerpoint/2010/main" val="3672905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53</a:t>
            </a:fld>
            <a:endParaRPr lang="zh-CN" altLang="en-US"/>
          </a:p>
        </p:txBody>
      </p:sp>
    </p:spTree>
    <p:extLst>
      <p:ext uri="{BB962C8B-B14F-4D97-AF65-F5344CB8AC3E}">
        <p14:creationId xmlns:p14="http://schemas.microsoft.com/office/powerpoint/2010/main" val="191880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54</a:t>
            </a:fld>
            <a:endParaRPr lang="zh-CN" altLang="en-US"/>
          </a:p>
        </p:txBody>
      </p:sp>
    </p:spTree>
    <p:extLst>
      <p:ext uri="{BB962C8B-B14F-4D97-AF65-F5344CB8AC3E}">
        <p14:creationId xmlns:p14="http://schemas.microsoft.com/office/powerpoint/2010/main" val="1365772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55</a:t>
            </a:fld>
            <a:endParaRPr lang="zh-CN" altLang="en-US"/>
          </a:p>
        </p:txBody>
      </p:sp>
    </p:spTree>
    <p:extLst>
      <p:ext uri="{BB962C8B-B14F-4D97-AF65-F5344CB8AC3E}">
        <p14:creationId xmlns:p14="http://schemas.microsoft.com/office/powerpoint/2010/main" val="2364489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56</a:t>
            </a:fld>
            <a:endParaRPr lang="zh-CN" altLang="en-US"/>
          </a:p>
        </p:txBody>
      </p:sp>
    </p:spTree>
    <p:extLst>
      <p:ext uri="{BB962C8B-B14F-4D97-AF65-F5344CB8AC3E}">
        <p14:creationId xmlns:p14="http://schemas.microsoft.com/office/powerpoint/2010/main" val="1966717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57</a:t>
            </a:fld>
            <a:endParaRPr lang="zh-CN" altLang="en-US"/>
          </a:p>
        </p:txBody>
      </p:sp>
    </p:spTree>
    <p:extLst>
      <p:ext uri="{BB962C8B-B14F-4D97-AF65-F5344CB8AC3E}">
        <p14:creationId xmlns:p14="http://schemas.microsoft.com/office/powerpoint/2010/main" val="1918135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8</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58</a:t>
            </a:fld>
            <a:endParaRPr lang="zh-CN" altLang="en-US"/>
          </a:p>
        </p:txBody>
      </p:sp>
    </p:spTree>
    <p:extLst>
      <p:ext uri="{BB962C8B-B14F-4D97-AF65-F5344CB8AC3E}">
        <p14:creationId xmlns:p14="http://schemas.microsoft.com/office/powerpoint/2010/main" val="672304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59</a:t>
            </a:fld>
            <a:endParaRPr lang="zh-CN" altLang="en-US"/>
          </a:p>
        </p:txBody>
      </p:sp>
    </p:spTree>
    <p:extLst>
      <p:ext uri="{BB962C8B-B14F-4D97-AF65-F5344CB8AC3E}">
        <p14:creationId xmlns:p14="http://schemas.microsoft.com/office/powerpoint/2010/main" val="1111195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9</a:t>
            </a:fld>
            <a:endParaRPr lang="zh-CN" altLang="en-US"/>
          </a:p>
        </p:txBody>
      </p:sp>
    </p:spTree>
    <p:extLst>
      <p:ext uri="{BB962C8B-B14F-4D97-AF65-F5344CB8AC3E}">
        <p14:creationId xmlns:p14="http://schemas.microsoft.com/office/powerpoint/2010/main" val="405233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11</a:t>
            </a:fld>
            <a:endParaRPr lang="zh-CN" altLang="en-US"/>
          </a:p>
        </p:txBody>
      </p:sp>
    </p:spTree>
    <p:extLst>
      <p:ext uri="{BB962C8B-B14F-4D97-AF65-F5344CB8AC3E}">
        <p14:creationId xmlns:p14="http://schemas.microsoft.com/office/powerpoint/2010/main" val="503435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12</a:t>
            </a:fld>
            <a:endParaRPr lang="zh-CN" altLang="en-US"/>
          </a:p>
        </p:txBody>
      </p:sp>
    </p:spTree>
    <p:extLst>
      <p:ext uri="{BB962C8B-B14F-4D97-AF65-F5344CB8AC3E}">
        <p14:creationId xmlns:p14="http://schemas.microsoft.com/office/powerpoint/2010/main" val="158774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5"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6" name="任意多边形: 形状 5"/>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图片占位符 9"/>
          <p:cNvSpPr>
            <a:spLocks noGrp="1"/>
          </p:cNvSpPr>
          <p:nvPr>
            <p:ph type="pic" sz="quarter" idx="12"/>
          </p:nvPr>
        </p:nvSpPr>
        <p:spPr>
          <a:xfrm rot="21360000">
            <a:off x="573528" y="1951974"/>
            <a:ext cx="4388400" cy="2692800"/>
          </a:xfrm>
          <a:prstGeom prst="rect">
            <a:avLst/>
          </a:prstGeom>
          <a:scene3d>
            <a:camera prst="perspectiveFront" fov="3000000">
              <a:rot lat="20460000" lon="18546000" rev="312000"/>
            </a:camera>
            <a:lightRig rig="threePt" dir="t"/>
          </a:scene3d>
        </p:spPr>
        <p:txBody>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2"/>
          </p:nvPr>
        </p:nvSpPr>
        <p:spPr>
          <a:xfrm>
            <a:off x="812800" y="2271551"/>
            <a:ext cx="3178175" cy="2100424"/>
          </a:xfrm>
          <a:prstGeom prst="rect">
            <a:avLst/>
          </a:prstGeom>
        </p:spPr>
        <p:txBody>
          <a:bodyPr/>
          <a:lstStyle/>
          <a:p>
            <a:endParaRPr lang="zh-CN" altLang="en-US"/>
          </a:p>
        </p:txBody>
      </p:sp>
      <p:sp>
        <p:nvSpPr>
          <p:cNvPr id="11" name="图片占位符 9"/>
          <p:cNvSpPr>
            <a:spLocks noGrp="1"/>
          </p:cNvSpPr>
          <p:nvPr>
            <p:ph type="pic" sz="quarter" idx="13"/>
          </p:nvPr>
        </p:nvSpPr>
        <p:spPr>
          <a:xfrm>
            <a:off x="4506913" y="2271551"/>
            <a:ext cx="3178175" cy="2100424"/>
          </a:xfrm>
          <a:prstGeom prst="rect">
            <a:avLst/>
          </a:prstGeom>
        </p:spPr>
        <p:txBody>
          <a:bodyPr/>
          <a:lstStyle/>
          <a:p>
            <a:endParaRPr lang="zh-CN" altLang="en-US"/>
          </a:p>
        </p:txBody>
      </p:sp>
      <p:sp>
        <p:nvSpPr>
          <p:cNvPr id="12" name="图片占位符 9"/>
          <p:cNvSpPr>
            <a:spLocks noGrp="1"/>
          </p:cNvSpPr>
          <p:nvPr>
            <p:ph type="pic" sz="quarter" idx="14"/>
          </p:nvPr>
        </p:nvSpPr>
        <p:spPr>
          <a:xfrm>
            <a:off x="8201026" y="2271551"/>
            <a:ext cx="3178175" cy="2100424"/>
          </a:xfrm>
          <a:prstGeom prst="rect">
            <a:avLst/>
          </a:prstGeom>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图片占位符 5"/>
          <p:cNvSpPr>
            <a:spLocks noGrp="1"/>
          </p:cNvSpPr>
          <p:nvPr>
            <p:ph type="pic" sz="quarter" idx="12"/>
          </p:nvPr>
        </p:nvSpPr>
        <p:spPr>
          <a:xfrm>
            <a:off x="1001713" y="1584277"/>
            <a:ext cx="4978400" cy="3975147"/>
          </a:xfrm>
          <a:prstGeom prst="rect">
            <a:avLst/>
          </a:prstGeom>
          <a:ln w="25400">
            <a:noFill/>
          </a:ln>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812800" y="1408113"/>
            <a:ext cx="10553700" cy="1916112"/>
          </a:xfrm>
          <a:prstGeom prst="rect">
            <a:avLst/>
          </a:prstGeom>
          <a:ln w="25400">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2" name="图片占位符 11"/>
          <p:cNvSpPr>
            <a:spLocks noGrp="1"/>
          </p:cNvSpPr>
          <p:nvPr>
            <p:ph type="pic" sz="quarter" idx="12"/>
          </p:nvPr>
        </p:nvSpPr>
        <p:spPr>
          <a:xfrm>
            <a:off x="812800" y="1503363"/>
            <a:ext cx="3536950" cy="4638675"/>
          </a:xfrm>
          <a:prstGeom prst="rect">
            <a:avLst/>
          </a:prstGeom>
          <a:ln>
            <a:noFill/>
          </a:ln>
        </p:spPr>
        <p:txBody>
          <a:bodyPr/>
          <a:lstStyle/>
          <a:p>
            <a:endParaRPr lang="zh-CN" altLang="en-US"/>
          </a:p>
        </p:txBody>
      </p:sp>
      <p:sp>
        <p:nvSpPr>
          <p:cNvPr id="13" name="图片占位符 11"/>
          <p:cNvSpPr>
            <a:spLocks noGrp="1"/>
          </p:cNvSpPr>
          <p:nvPr>
            <p:ph type="pic" sz="quarter" idx="13"/>
          </p:nvPr>
        </p:nvSpPr>
        <p:spPr>
          <a:xfrm>
            <a:off x="4646751" y="1496835"/>
            <a:ext cx="3187702" cy="2199291"/>
          </a:xfrm>
          <a:prstGeom prst="rect">
            <a:avLst/>
          </a:prstGeom>
          <a:ln>
            <a:noFill/>
          </a:ln>
        </p:spPr>
        <p:txBody>
          <a:bodyPr/>
          <a:lstStyle/>
          <a:p>
            <a:endParaRPr lang="zh-CN" altLang="en-US"/>
          </a:p>
        </p:txBody>
      </p:sp>
      <p:sp>
        <p:nvSpPr>
          <p:cNvPr id="14" name="图片占位符 11"/>
          <p:cNvSpPr>
            <a:spLocks noGrp="1"/>
          </p:cNvSpPr>
          <p:nvPr>
            <p:ph type="pic" sz="quarter" idx="14"/>
          </p:nvPr>
        </p:nvSpPr>
        <p:spPr>
          <a:xfrm>
            <a:off x="8131454" y="1503890"/>
            <a:ext cx="3187702" cy="2199291"/>
          </a:xfrm>
          <a:prstGeom prst="rect">
            <a:avLst/>
          </a:prstGeom>
          <a:ln>
            <a:noFill/>
          </a:ln>
        </p:spPr>
        <p:txBody>
          <a:bodyPr/>
          <a:lstStyle/>
          <a:p>
            <a:endParaRPr lang="zh-CN" altLang="en-US"/>
          </a:p>
        </p:txBody>
      </p:sp>
      <p:sp>
        <p:nvSpPr>
          <p:cNvPr id="15" name="图片占位符 11"/>
          <p:cNvSpPr>
            <a:spLocks noGrp="1"/>
          </p:cNvSpPr>
          <p:nvPr>
            <p:ph type="pic" sz="quarter" idx="15"/>
          </p:nvPr>
        </p:nvSpPr>
        <p:spPr>
          <a:xfrm>
            <a:off x="4646751" y="3958419"/>
            <a:ext cx="3187702" cy="2199291"/>
          </a:xfrm>
          <a:prstGeom prst="rect">
            <a:avLst/>
          </a:prstGeom>
          <a:ln>
            <a:noFill/>
          </a:ln>
        </p:spPr>
        <p:txBody>
          <a:bodyPr/>
          <a:lstStyle/>
          <a:p>
            <a:endParaRPr lang="zh-CN" altLang="en-US"/>
          </a:p>
        </p:txBody>
      </p:sp>
      <p:sp>
        <p:nvSpPr>
          <p:cNvPr id="16" name="图片占位符 11"/>
          <p:cNvSpPr>
            <a:spLocks noGrp="1"/>
          </p:cNvSpPr>
          <p:nvPr>
            <p:ph type="pic" sz="quarter" idx="16"/>
          </p:nvPr>
        </p:nvSpPr>
        <p:spPr>
          <a:xfrm>
            <a:off x="8131454" y="3965474"/>
            <a:ext cx="3187702" cy="2199291"/>
          </a:xfrm>
          <a:prstGeom prst="rect">
            <a:avLst/>
          </a:prstGeom>
          <a:ln>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86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10">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20570" y="373615"/>
            <a:ext cx="653016" cy="384228"/>
            <a:chOff x="-10285" y="301572"/>
            <a:chExt cx="653016" cy="384228"/>
          </a:xfrm>
          <a:solidFill>
            <a:schemeClr val="accent1"/>
          </a:solidFill>
        </p:grpSpPr>
        <p:sp>
          <p:nvSpPr>
            <p:cNvPr id="17" name="矩形 16"/>
            <p:cNvSpPr/>
            <p:nvPr/>
          </p:nvSpPr>
          <p:spPr>
            <a:xfrm>
              <a:off x="-10285" y="301572"/>
              <a:ext cx="453428"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522482" y="301572"/>
              <a:ext cx="120249"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8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组合 7"/>
          <p:cNvGrpSpPr/>
          <p:nvPr userDrawn="1"/>
        </p:nvGrpSpPr>
        <p:grpSpPr>
          <a:xfrm>
            <a:off x="0" y="-4762"/>
            <a:ext cx="1817444" cy="6862762"/>
            <a:chOff x="0" y="-4762"/>
            <a:chExt cx="1817444" cy="6862762"/>
          </a:xfrm>
        </p:grpSpPr>
        <p:sp>
          <p:nvSpPr>
            <p:cNvPr id="9" name="矩形 8"/>
            <p:cNvSpPr/>
            <p:nvPr/>
          </p:nvSpPr>
          <p:spPr>
            <a:xfrm>
              <a:off x="1" y="-4762"/>
              <a:ext cx="1817443" cy="6862762"/>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630" y="216338"/>
              <a:ext cx="516185" cy="515742"/>
            </a:xfrm>
            <a:prstGeom prst="rect">
              <a:avLst/>
            </a:prstGeom>
          </p:spPr>
        </p:pic>
        <p:pic>
          <p:nvPicPr>
            <p:cNvPr id="11" name="图片 1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32208" y="746368"/>
              <a:ext cx="1553028" cy="280408"/>
            </a:xfrm>
            <a:prstGeom prst="rect">
              <a:avLst/>
            </a:prstGeom>
          </p:spPr>
        </p:pic>
        <p:pic>
          <p:nvPicPr>
            <p:cNvPr id="12" name="图片 11"/>
            <p:cNvPicPr>
              <a:picLocks noChangeAspect="1"/>
            </p:cNvPicPr>
            <p:nvPr/>
          </p:nvPicPr>
          <p:blipFill>
            <a:blip r:embed="rId5" cstate="screen">
              <a:extLst>
                <a:ext uri="{28A0092B-C50C-407E-A947-70E740481C1C}">
                  <a14:useLocalDpi xmlns:a14="http://schemas.microsoft.com/office/drawing/2010/main" val="0"/>
                </a:ext>
              </a:extLst>
            </a:blip>
            <a:srcRect l="28415" r="23954" b="52929"/>
            <a:stretch>
              <a:fillRect/>
            </a:stretch>
          </p:blipFill>
          <p:spPr>
            <a:xfrm>
              <a:off x="0" y="6510770"/>
              <a:ext cx="1814901" cy="347230"/>
            </a:xfrm>
            <a:custGeom>
              <a:avLst/>
              <a:gdLst>
                <a:gd name="connsiteX0" fmla="*/ 0 w 1814901"/>
                <a:gd name="connsiteY0" fmla="*/ 0 h 347230"/>
                <a:gd name="connsiteX1" fmla="*/ 1814901 w 1814901"/>
                <a:gd name="connsiteY1" fmla="*/ 0 h 347230"/>
                <a:gd name="connsiteX2" fmla="*/ 1814901 w 1814901"/>
                <a:gd name="connsiteY2" fmla="*/ 347230 h 347230"/>
                <a:gd name="connsiteX3" fmla="*/ 0 w 1814901"/>
                <a:gd name="connsiteY3" fmla="*/ 347230 h 347230"/>
              </a:gdLst>
              <a:ahLst/>
              <a:cxnLst>
                <a:cxn ang="0">
                  <a:pos x="connsiteX0" y="connsiteY0"/>
                </a:cxn>
                <a:cxn ang="0">
                  <a:pos x="connsiteX1" y="connsiteY1"/>
                </a:cxn>
                <a:cxn ang="0">
                  <a:pos x="connsiteX2" y="connsiteY2"/>
                </a:cxn>
                <a:cxn ang="0">
                  <a:pos x="connsiteX3" y="connsiteY3"/>
                </a:cxn>
              </a:cxnLst>
              <a:rect l="l" t="t" r="r" b="b"/>
              <a:pathLst>
                <a:path w="1814901" h="347230">
                  <a:moveTo>
                    <a:pt x="0" y="0"/>
                  </a:moveTo>
                  <a:lnTo>
                    <a:pt x="1814901" y="0"/>
                  </a:lnTo>
                  <a:lnTo>
                    <a:pt x="1814901" y="347230"/>
                  </a:lnTo>
                  <a:lnTo>
                    <a:pt x="0" y="347230"/>
                  </a:lnTo>
                  <a:close/>
                </a:path>
              </a:pathLst>
            </a:custGeom>
          </p:spPr>
        </p:pic>
      </p:grpSp>
      <p:sp>
        <p:nvSpPr>
          <p:cNvPr id="13" name="矩形 12"/>
          <p:cNvSpPr/>
          <p:nvPr userDrawn="1"/>
        </p:nvSpPr>
        <p:spPr>
          <a:xfrm>
            <a:off x="3954493" y="5698360"/>
            <a:ext cx="5883215" cy="1151457"/>
          </a:xfrm>
          <a:prstGeom prst="rect">
            <a:avLst/>
          </a:prstGeom>
          <a:blipFill dpi="0" rotWithShape="1">
            <a:blip r:embed="rId6">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11/12/2025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矩形 6"/>
          <p:cNvSpPr/>
          <p:nvPr userDrawn="1"/>
        </p:nvSpPr>
        <p:spPr>
          <a:xfrm>
            <a:off x="3154393" y="5698360"/>
            <a:ext cx="5883215" cy="1151457"/>
          </a:xfrm>
          <a:prstGeom prst="rect">
            <a:avLst/>
          </a:prstGeom>
          <a:blipFill dpi="0" rotWithShape="1">
            <a:blip r:embed="rId1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notesSlide" Target="../notesSlides/notesSlide9.xml"/><Relationship Id="rId7"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0.xml"/><Relationship Id="rId7"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8.jpeg"/><Relationship Id="rId5" Type="http://schemas.openxmlformats.org/officeDocument/2006/relationships/hyperlink" Target="https://www.thepaper.cn/newsDetail_forward_10266102?commTag=true" TargetMode="External"/><Relationship Id="rId4" Type="http://schemas.openxmlformats.org/officeDocument/2006/relationships/hyperlink" Target="&#34987;&#39072;&#35206;&#30340;&#21046;&#36896;&#19994;&#65306;AI&#35753;&#29060;&#28783;&#24037;&#21378;&#25104;&#20026;&#29616;&#23454;" TargetMode="Externa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image" Target="../media/image32.tmp"/><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37.gif"/><Relationship Id="rId3" Type="http://schemas.openxmlformats.org/officeDocument/2006/relationships/notesSlide" Target="../notesSlides/notesSlide11.xml"/><Relationship Id="rId7" Type="http://schemas.openxmlformats.org/officeDocument/2006/relationships/image" Target="../media/image36.gif"/><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jpeg"/><Relationship Id="rId9" Type="http://schemas.openxmlformats.org/officeDocument/2006/relationships/image" Target="../media/image38.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50.png"/></Relationships>
</file>

<file path=ppt/slides/_rels/slide18.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9.png"/><Relationship Id="rId5" Type="http://schemas.openxmlformats.org/officeDocument/2006/relationships/tags" Target="../tags/tag28.xml"/><Relationship Id="rId10" Type="http://schemas.openxmlformats.org/officeDocument/2006/relationships/slideLayout" Target="../slideLayouts/slideLayout8.xml"/><Relationship Id="rId4" Type="http://schemas.openxmlformats.org/officeDocument/2006/relationships/tags" Target="../tags/tag27.xml"/><Relationship Id="rId9" Type="http://schemas.openxmlformats.org/officeDocument/2006/relationships/tags" Target="../tags/tag3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3" Type="http://schemas.openxmlformats.org/officeDocument/2006/relationships/hyperlink" Target="mailto:shengminghu94@163.com" TargetMode="External"/><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2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image" Target="../media/image39.png"/><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hyperlink" Target="https://www.nber.org/system/files/working_papers/w34202/w34202.pdf"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5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gov.cn/zhengce/content/202508/content_7037861.htm"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6.xml"/><Relationship Id="rId7" Type="http://schemas.openxmlformats.org/officeDocument/2006/relationships/image" Target="../media/image46.jpeg"/><Relationship Id="rId2" Type="http://schemas.openxmlformats.org/officeDocument/2006/relationships/slideLayout" Target="../slideLayouts/slideLayout1.xml"/><Relationship Id="rId1" Type="http://schemas.openxmlformats.org/officeDocument/2006/relationships/tags" Target="../tags/tag57.xml"/><Relationship Id="rId6" Type="http://schemas.openxmlformats.org/officeDocument/2006/relationships/hyperlink" Target="https://mp.weixin.qq.com/s/wS194iu8a9mhXEsuB40EMA" TargetMode="External"/><Relationship Id="rId5" Type="http://schemas.openxmlformats.org/officeDocument/2006/relationships/hyperlink" Target="https://weibo.com/tv/show/1034:5153619096567826" TargetMode="External"/><Relationship Id="rId4" Type="http://schemas.openxmlformats.org/officeDocument/2006/relationships/hyperlink" Target="https://www.qstheory.cn/20250712/d297efe9cfd54623957a131067d4453c/c.html"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image" Target="../media/image32.tmp"/><Relationship Id="rId2" Type="http://schemas.openxmlformats.org/officeDocument/2006/relationships/tags" Target="../tags/tag60.xml"/><Relationship Id="rId16" Type="http://schemas.openxmlformats.org/officeDocument/2006/relationships/slideLayout" Target="../slideLayouts/slideLayout8.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s>
</file>

<file path=ppt/slides/_rels/slide3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notesSlide" Target="../notesSlides/notesSlide28.xml"/><Relationship Id="rId7" Type="http://schemas.openxmlformats.org/officeDocument/2006/relationships/image" Target="../media/image50.jpeg"/><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hyperlink" Target="https://www.nber.org/system/files/working_papers/w24001/w24001.pdf" TargetMode="External"/><Relationship Id="rId9" Type="http://schemas.openxmlformats.org/officeDocument/2006/relationships/hyperlink" Target="https://mp.weixin.qq.com/s/E5Pq05_Er2WwyafYlfV7yg"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hyperlink" Target="https://kns.cnki.net/kcms2/article/abstract?v=1YYIqHzwF_Lo96SCkAOEY-h55hBIK2kFzgzuqIau3pKc5VSWiY2a-hAHbWUWLEV2bEeCRk0kHsz5dbQfFC80t0vt-L4gnxsgIzFuFNtM1W_8b0F-20QCvBJdl2vtGJHBCfPUQBgSSeJ2Xn6gbZUQBHNvuMOkYzz51OAqXmJSDXZufYLUDyEnUA==&amp;uniplatform=NZKPT&amp;language=CH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kns.cnki.net/kcms2/article/abstract?v=1YYIqHzwF_Lo96SCkAOEY-h55hBIK2kFzgzuqIau3pKc5VSWiY2a-hAHbWUWLEV2bEeCRk0kHsz5dbQfFC80t0vt-L4gnxsgIzFuFNtM1W_8b0F-20QCvBJdl2vtGJHBCfPUQBgSSeJ2Xn6gbZUQBHNvuMOkYzz51OAqXmJSDXZufYLUDyEnUA==&amp;uniplatform=NZKPT&amp;language=CHS"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80.xml"/><Relationship Id="rId5" Type="http://schemas.openxmlformats.org/officeDocument/2006/relationships/hyperlink" Target="https://kns.cnki.net/kcms2/article/abstract?v=1YYIqHzwF_Lo96SCkAOEY-h55hBIK2kFzgzuqIau3pKc5VSWiY2a-hAHbWUWLEV2bEeCRk0kHsz5dbQfFC80t0vt-L4gnxsgIzFuFNtM1W_8b0F-20QCvBJdl2vtGJHBCfPUQBgSSeJ2Xn6gbZUQBHNvuMOkYzz51OAqXmJSDXZufYLUDyEnUA==&amp;uniplatform=NZKPT&amp;language=CHS" TargetMode="Externa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hyperlink" Target="https://www.gov.cn/zhengce/zhengceku/202404/content_6945920.htm" TargetMode="External"/><Relationship Id="rId13" Type="http://schemas.openxmlformats.org/officeDocument/2006/relationships/hyperlink" Target="https://www.gov.cn/xinwen/2019-06/17/content_5401006.htm" TargetMode="External"/><Relationship Id="rId3" Type="http://schemas.openxmlformats.org/officeDocument/2006/relationships/notesSlide" Target="../notesSlides/notesSlide35.xml"/><Relationship Id="rId7" Type="http://schemas.openxmlformats.org/officeDocument/2006/relationships/hyperlink" Target="https://www.gov.cn/lianbo/bumen/202405/content_6954260.htm" TargetMode="External"/><Relationship Id="rId12" Type="http://schemas.openxmlformats.org/officeDocument/2006/relationships/hyperlink" Target="https://www.miit.gov.cn/n1146285/n1146352/n3054355/n3057497/n3057502/c8048365/part/8048381.pdf" TargetMode="External"/><Relationship Id="rId2" Type="http://schemas.openxmlformats.org/officeDocument/2006/relationships/slideLayout" Target="../slideLayouts/slideLayout1.xml"/><Relationship Id="rId1" Type="http://schemas.openxmlformats.org/officeDocument/2006/relationships/tags" Target="../tags/tag81.xml"/><Relationship Id="rId6" Type="http://schemas.openxmlformats.org/officeDocument/2006/relationships/hyperlink" Target="https://www.gov.cn/zhengce/zhengceku/202412/content_6992542.htm" TargetMode="External"/><Relationship Id="rId11" Type="http://schemas.openxmlformats.org/officeDocument/2006/relationships/hyperlink" Target="https://www.most.gov.cn/kjbgz/202109/t20210926_177063.html" TargetMode="External"/><Relationship Id="rId5" Type="http://schemas.openxmlformats.org/officeDocument/2006/relationships/hyperlink" Target="https://www.gov.cn/zhengce/zhengceku/202503/content_7014286.htm" TargetMode="External"/><Relationship Id="rId10" Type="http://schemas.openxmlformats.org/officeDocument/2006/relationships/hyperlink" Target="https://www.gov.cn/zhengce/202311/content_6917778.htm" TargetMode="External"/><Relationship Id="rId4" Type="http://schemas.openxmlformats.org/officeDocument/2006/relationships/hyperlink" Target="https://www.gov.cn/zhengce/content/202508/content_7037861.htm" TargetMode="External"/><Relationship Id="rId9" Type="http://schemas.openxmlformats.org/officeDocument/2006/relationships/hyperlink" Target="https://www.cac.gov.cn/2024-01/05/c_1706119078060945.htm" TargetMode="External"/><Relationship Id="rId14" Type="http://schemas.openxmlformats.org/officeDocument/2006/relationships/hyperlink" Target="https://www.gov.cn/zhengce/content/2017-07/20/content_5211996.htm"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most.gov.cn/xxgk/xinxifenlei/fdzdgknr/fgzc/gfxwj/gfxwj2020/202012/t20201224_171987.html" TargetMode="External"/><Relationship Id="rId3" Type="http://schemas.openxmlformats.org/officeDocument/2006/relationships/notesSlide" Target="../notesSlides/notesSlide36.xml"/><Relationship Id="rId7" Type="http://schemas.openxmlformats.org/officeDocument/2006/relationships/hyperlink" Target="https://haokan.baidu.com/v?pd=wisenatural&amp;vid=3172030981069121438" TargetMode="External"/><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hyperlink" Target="https://www.bilibili.com/video/BV1Gm42147Ka/?vd_source=1af4fb29d299d986400404a4a10922a1" TargetMode="External"/><Relationship Id="rId5" Type="http://schemas.openxmlformats.org/officeDocument/2006/relationships/hyperlink" Target="https://mp.weixin.qq.com/s/nZhQT9qn_KZEhdtLVToJwA" TargetMode="External"/><Relationship Id="rId10" Type="http://schemas.openxmlformats.org/officeDocument/2006/relationships/hyperlink" Target="https://www.miit.gov.cn/xwdt/gxdt/sjdt/art/2022/art_924516358ff646cea9f33e2b7b6a559b.html" TargetMode="External"/><Relationship Id="rId4" Type="http://schemas.openxmlformats.org/officeDocument/2006/relationships/hyperlink" Target="https://kns.cnki.net/kcms2/article/abstract?v=1YYIqHzwF_IdAIAoXhjWMx82T5Qa-7MWGWAdY-ilxd1xEdVzRw90t-ofkhlki7ouZa9KQlpzSjZJAd2m2UGA3fnpkxf51oqaAS2SETUi-dL35bw6Mw0Dkg4MMEVLEyYVmt-O-uRo4JkroF2Bz-zApib7Ad16KcMJM_NPin9nCw7PMbhTuKo-Jw==&amp;uniplatform=NZKPT&amp;language=CHS" TargetMode="External"/><Relationship Id="rId9" Type="http://schemas.openxmlformats.org/officeDocument/2006/relationships/hyperlink" Target="https://www.ndrc.gov.cn/xwdt/spfg/mtjj/202506/t20250610_1398360_ext.html"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86.xml"/><Relationship Id="rId4" Type="http://schemas.openxmlformats.org/officeDocument/2006/relationships/hyperlink" Target="https://mp.weixin.qq.com/s/F96wlueTfQ1e2Duko8DckA"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7.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hyperlink" Target="https://www.xinhuanet.com/liangzi/20250910/ea85716ef3804ebe9682095495647410/c.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7.jpe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9.xml"/><Relationship Id="rId4" Type="http://schemas.openxmlformats.org/officeDocument/2006/relationships/hyperlink" Target="https://mp.weixin.qq.com/s/d5tK_FeI0tX2-6ue-OidfA?poc_token=HHa7xmijqdy-jR85K4mJs5FN56VMINuRVd25GRQl"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39.png"/><Relationship Id="rId5" Type="http://schemas.openxmlformats.org/officeDocument/2006/relationships/tags" Target="../tags/tag95.xml"/><Relationship Id="rId10" Type="http://schemas.openxmlformats.org/officeDocument/2006/relationships/slideLayout" Target="../slideLayouts/slideLayout8.xml"/><Relationship Id="rId4" Type="http://schemas.openxmlformats.org/officeDocument/2006/relationships/tags" Target="../tags/tag94.xml"/><Relationship Id="rId9" Type="http://schemas.openxmlformats.org/officeDocument/2006/relationships/tags" Target="../tags/tag9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68.png"/><Relationship Id="rId2" Type="http://schemas.openxmlformats.org/officeDocument/2006/relationships/slideLayout" Target="../slideLayouts/slideLayout1.xml"/><Relationship Id="rId1" Type="http://schemas.openxmlformats.org/officeDocument/2006/relationships/tags" Target="../tags/tag10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5.xml"/><Relationship Id="rId7"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17214" y="0"/>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993807" y="1067367"/>
            <a:ext cx="8204386" cy="2438488"/>
          </a:xfrm>
          <a:prstGeom prst="rect">
            <a:avLst/>
          </a:prstGeom>
          <a:noFill/>
        </p:spPr>
        <p:txBody>
          <a:bodyPr wrap="square" rtlCol="0">
            <a:spAutoFit/>
          </a:bodyPr>
          <a:lstStyle/>
          <a:p>
            <a:pPr algn="ctr">
              <a:lnSpc>
                <a:spcPct val="150000"/>
              </a:lnSpc>
            </a:pPr>
            <a:r>
              <a:rPr lang="zh-CN" altLang="en-US" sz="5400" b="1" dirty="0">
                <a:solidFill>
                  <a:schemeClr val="bg1"/>
                </a:solidFill>
                <a:latin typeface="微软雅黑" panose="020B0503020204020204" pitchFamily="34" charset="-122"/>
                <a:ea typeface="微软雅黑" panose="020B0503020204020204" pitchFamily="34" charset="-122"/>
              </a:rPr>
              <a:t>人工智能经济学</a:t>
            </a:r>
            <a:endParaRPr lang="en-US" altLang="zh-CN" sz="5400"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5400" b="1" dirty="0">
                <a:solidFill>
                  <a:schemeClr val="bg1"/>
                </a:solidFill>
                <a:latin typeface="微软雅黑" panose="020B0503020204020204" pitchFamily="34" charset="-122"/>
                <a:ea typeface="微软雅黑" panose="020B0503020204020204" pitchFamily="34" charset="-122"/>
              </a:rPr>
              <a:t>第一章 导论</a:t>
            </a: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613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6"/>
            <a:stretch>
              <a:fillRect/>
            </a:stretch>
          </p:blipFill>
          <p:spPr>
            <a:xfrm>
              <a:off x="11324" y="6238"/>
              <a:ext cx="1533" cy="1488"/>
            </a:xfrm>
            <a:prstGeom prst="ellipse">
              <a:avLst/>
            </a:prstGeom>
            <a:noFill/>
            <a:ln w="9525">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68487" y="-14209"/>
            <a:ext cx="7939086" cy="6892294"/>
            <a:chOff x="4268487" y="-14209"/>
            <a:chExt cx="7939086" cy="6892294"/>
          </a:xfrm>
        </p:grpSpPr>
        <p:sp>
          <p:nvSpPr>
            <p:cNvPr id="17" name="任意多边形: 形状 16"/>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38018" y="2416780"/>
            <a:ext cx="7010395" cy="1872051"/>
            <a:chOff x="-58742" y="3255247"/>
            <a:chExt cx="12140519" cy="1790840"/>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2" y="3255247"/>
              <a:ext cx="6127974"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02</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a:t>
            </a:r>
            <a:r>
              <a:rPr lang="zh-CN" altLang="en-US" sz="2400" dirty="0">
                <a:solidFill>
                  <a:schemeClr val="accent1"/>
                </a:solidFill>
              </a:rPr>
              <a:t> </a:t>
            </a:r>
            <a:r>
              <a:rPr lang="en-US" altLang="zh-CN" sz="2400" dirty="0">
                <a:solidFill>
                  <a:schemeClr val="accent1"/>
                </a:solidFill>
              </a:rPr>
              <a:t>TWO</a:t>
            </a:r>
            <a:endParaRPr lang="zh-CN" altLang="en-US" sz="2400" dirty="0">
              <a:solidFill>
                <a:schemeClr val="accent1"/>
              </a:solidFill>
            </a:endParaRPr>
          </a:p>
        </p:txBody>
      </p:sp>
      <p:sp>
        <p:nvSpPr>
          <p:cNvPr id="25" name="文本框 24"/>
          <p:cNvSpPr txBox="1"/>
          <p:nvPr/>
        </p:nvSpPr>
        <p:spPr>
          <a:xfrm>
            <a:off x="6447000" y="2644170"/>
            <a:ext cx="4954259" cy="156966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人工智能经济与人工智能经济学</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人工智能经济与人工智能经济学</a:t>
            </a: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248144" y="981720"/>
            <a:ext cx="11074400" cy="443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lnSpc>
                <a:spcPct val="200000"/>
              </a:lnSpc>
              <a:spcBef>
                <a:spcPct val="0"/>
              </a:spcBef>
              <a:spcAft>
                <a:spcPct val="0"/>
              </a:spcAft>
            </a:pPr>
            <a:r>
              <a:rPr lang="zh-CN" altLang="en-US" sz="2400" b="1" dirty="0">
                <a:latin typeface="Arial" panose="020B0604020202020204" pitchFamily="34" charset="0"/>
              </a:rPr>
              <a:t>人工智能经济的定义</a:t>
            </a:r>
            <a:endParaRPr lang="en-US" altLang="zh-CN" sz="2400" b="1"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sz="2000" dirty="0">
                <a:latin typeface="Arial" panose="020B0604020202020204" pitchFamily="34" charset="0"/>
              </a:rPr>
              <a:t>人工智能经济简称</a:t>
            </a:r>
            <a:r>
              <a:rPr lang="en-US" altLang="zh-CN" sz="2000" b="1" dirty="0">
                <a:latin typeface="Arial" panose="020B0604020202020204" pitchFamily="34" charset="0"/>
              </a:rPr>
              <a:t>AI</a:t>
            </a:r>
            <a:r>
              <a:rPr lang="zh-CN" altLang="en-US" sz="2000" b="1" dirty="0">
                <a:latin typeface="Arial" panose="020B0604020202020204" pitchFamily="34" charset="0"/>
              </a:rPr>
              <a:t>经济</a:t>
            </a:r>
            <a:r>
              <a:rPr lang="zh-CN" altLang="en-US" sz="2000" dirty="0">
                <a:latin typeface="Arial" panose="020B0604020202020204" pitchFamily="34" charset="0"/>
              </a:rPr>
              <a:t>，指</a:t>
            </a:r>
            <a:r>
              <a:rPr lang="zh-CN" altLang="en-US" sz="2000" b="1" dirty="0">
                <a:solidFill>
                  <a:srgbClr val="9D1223"/>
                </a:solidFill>
                <a:latin typeface="Arial" panose="020B0604020202020204" pitchFamily="34" charset="0"/>
              </a:rPr>
              <a:t>以人工智能技术为核心驱动力，通过赋能各行业、提高生产效率、创造新产品和服务而形成的经济活动</a:t>
            </a:r>
            <a:r>
              <a:rPr lang="zh-CN" altLang="en-US" sz="2000" dirty="0">
                <a:latin typeface="Arial" panose="020B0604020202020204" pitchFamily="34" charset="0"/>
              </a:rPr>
              <a:t>。</a:t>
            </a:r>
            <a:endParaRPr lang="en-US" altLang="zh-CN" sz="20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特征：</a:t>
            </a:r>
            <a:r>
              <a:rPr lang="zh-CN" altLang="en-US" sz="2000" dirty="0">
                <a:latin typeface="Arial" panose="020B0604020202020204" pitchFamily="34" charset="0"/>
              </a:rPr>
              <a:t>赋能产业转型、提高生产效率、创造新产品</a:t>
            </a:r>
            <a:endParaRPr lang="en-US" altLang="zh-CN" sz="20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与其他技术深度融合：</a:t>
            </a:r>
            <a:r>
              <a:rPr lang="en-US" altLang="zh-CN" sz="2000" dirty="0">
                <a:latin typeface="Arial" panose="020B0604020202020204" pitchFamily="34" charset="0"/>
              </a:rPr>
              <a:t>AI + </a:t>
            </a:r>
            <a:r>
              <a:rPr lang="zh-CN" altLang="en-US" sz="2000" dirty="0">
                <a:latin typeface="Arial" panose="020B0604020202020204" pitchFamily="34" charset="0"/>
              </a:rPr>
              <a:t>物联网 </a:t>
            </a:r>
            <a:r>
              <a:rPr lang="en-US" altLang="zh-CN" sz="2000" dirty="0">
                <a:latin typeface="Arial" panose="020B0604020202020204" pitchFamily="34" charset="0"/>
              </a:rPr>
              <a:t>+ </a:t>
            </a:r>
            <a:r>
              <a:rPr lang="zh-CN" altLang="en-US" sz="2000" dirty="0">
                <a:latin typeface="Arial" panose="020B0604020202020204" pitchFamily="34" charset="0"/>
              </a:rPr>
              <a:t>大数据 </a:t>
            </a:r>
            <a:r>
              <a:rPr lang="en-US" altLang="zh-CN" sz="2000" dirty="0">
                <a:latin typeface="Arial" panose="020B0604020202020204" pitchFamily="34" charset="0"/>
              </a:rPr>
              <a:t>+ </a:t>
            </a:r>
            <a:r>
              <a:rPr lang="zh-CN" altLang="en-US" sz="2000" dirty="0">
                <a:latin typeface="Arial" panose="020B0604020202020204" pitchFamily="34" charset="0"/>
              </a:rPr>
              <a:t>云计算</a:t>
            </a:r>
            <a:endParaRPr lang="en-US" altLang="zh-CN" sz="20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应用领域：</a:t>
            </a:r>
            <a:r>
              <a:rPr lang="zh-CN" altLang="en-US" sz="2000" dirty="0">
                <a:latin typeface="Arial" panose="020B0604020202020204" pitchFamily="34" charset="0"/>
              </a:rPr>
              <a:t>制造、医疗、教育、金融、交通等</a:t>
            </a:r>
            <a:endParaRPr lang="en-US" altLang="zh-CN" sz="20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经济效应：</a:t>
            </a:r>
            <a:r>
              <a:rPr lang="zh-CN" altLang="en-US" sz="2000" dirty="0">
                <a:latin typeface="Arial" panose="020B0604020202020204" pitchFamily="34" charset="0"/>
              </a:rPr>
              <a:t>降低成本、优化生产、提升要素效率</a:t>
            </a:r>
            <a:endParaRPr lang="zh-CN" altLang="zh-CN" sz="2000" dirty="0">
              <a:latin typeface="Arial" panose="020B0604020202020204" pitchFamily="34" charset="0"/>
            </a:endParaRPr>
          </a:p>
        </p:txBody>
      </p:sp>
      <p:pic>
        <p:nvPicPr>
          <p:cNvPr id="5" name="图片 4">
            <a:extLst>
              <a:ext uri="{FF2B5EF4-FFF2-40B4-BE49-F238E27FC236}">
                <a16:creationId xmlns:a16="http://schemas.microsoft.com/office/drawing/2014/main" id="{E104BCE6-A60B-42F7-B3C0-2A327F18E44E}"/>
              </a:ext>
            </a:extLst>
          </p:cNvPr>
          <p:cNvPicPr>
            <a:picLocks noChangeAspect="1"/>
          </p:cNvPicPr>
          <p:nvPr/>
        </p:nvPicPr>
        <p:blipFill>
          <a:blip r:embed="rId4"/>
          <a:stretch>
            <a:fillRect/>
          </a:stretch>
        </p:blipFill>
        <p:spPr>
          <a:xfrm>
            <a:off x="7673007" y="3660801"/>
            <a:ext cx="4270849" cy="2401375"/>
          </a:xfrm>
          <a:prstGeom prst="rect">
            <a:avLst/>
          </a:prstGeom>
        </p:spPr>
      </p:pic>
      <p:sp>
        <p:nvSpPr>
          <p:cNvPr id="2" name="云形 1">
            <a:extLst>
              <a:ext uri="{FF2B5EF4-FFF2-40B4-BE49-F238E27FC236}">
                <a16:creationId xmlns:a16="http://schemas.microsoft.com/office/drawing/2014/main" id="{39D05E4E-DB6D-BDD1-1C41-AB50C3A07708}"/>
              </a:ext>
            </a:extLst>
          </p:cNvPr>
          <p:cNvSpPr/>
          <p:nvPr/>
        </p:nvSpPr>
        <p:spPr>
          <a:xfrm>
            <a:off x="7673007" y="114635"/>
            <a:ext cx="4012482" cy="1547107"/>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请同学谈一谈</a:t>
            </a:r>
            <a:r>
              <a:rPr lang="en-US" altLang="zh-CN" dirty="0"/>
              <a:t>AI</a:t>
            </a:r>
            <a:r>
              <a:rPr lang="zh-CN" altLang="en-US" dirty="0"/>
              <a:t>在经济中有哪些具体应用呢？</a:t>
            </a:r>
          </a:p>
        </p:txBody>
      </p:sp>
    </p:spTree>
    <p:custDataLst>
      <p:tags r:id="rId1"/>
    </p:custDataLst>
    <p:extLst>
      <p:ext uri="{BB962C8B-B14F-4D97-AF65-F5344CB8AC3E}">
        <p14:creationId xmlns:p14="http://schemas.microsoft.com/office/powerpoint/2010/main" val="7122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39CC104-CF82-4AB2-A59D-F24B7BFF5847}"/>
              </a:ext>
            </a:extLst>
          </p:cNvPr>
          <p:cNvGrpSpPr/>
          <p:nvPr/>
        </p:nvGrpSpPr>
        <p:grpSpPr>
          <a:xfrm>
            <a:off x="825836" y="1859745"/>
            <a:ext cx="2572816" cy="1742729"/>
            <a:chOff x="5644516" y="987585"/>
            <a:chExt cx="2572816" cy="1742729"/>
          </a:xfrm>
        </p:grpSpPr>
        <p:pic>
          <p:nvPicPr>
            <p:cNvPr id="5122" name="Picture 2">
              <a:extLst>
                <a:ext uri="{FF2B5EF4-FFF2-40B4-BE49-F238E27FC236}">
                  <a16:creationId xmlns:a16="http://schemas.microsoft.com/office/drawing/2014/main" id="{CE759FB5-16EF-42AA-B12E-3205BDF7D7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8264" y="987585"/>
              <a:ext cx="2485321" cy="14090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EB63428-028F-4C61-B183-7F6349FC4C08}"/>
                </a:ext>
              </a:extLst>
            </p:cNvPr>
            <p:cNvSpPr txBox="1"/>
            <p:nvPr/>
          </p:nvSpPr>
          <p:spPr>
            <a:xfrm>
              <a:off x="5644516" y="2391760"/>
              <a:ext cx="2572816" cy="338554"/>
            </a:xfrm>
            <a:prstGeom prst="rect">
              <a:avLst/>
            </a:prstGeom>
            <a:noFill/>
          </p:spPr>
          <p:txBody>
            <a:bodyPr wrap="square" rtlCol="0">
              <a:spAutoFit/>
            </a:bodyPr>
            <a:lstStyle/>
            <a:p>
              <a:pPr algn="ctr"/>
              <a:r>
                <a:rPr lang="zh-CN" altLang="en-US" sz="1600" b="1" dirty="0"/>
                <a:t>制造：</a:t>
              </a:r>
              <a:r>
                <a:rPr lang="zh-CN" altLang="en-US" sz="1600" dirty="0"/>
                <a:t>智能工厂</a:t>
              </a:r>
            </a:p>
          </p:txBody>
        </p:sp>
      </p:grpSp>
      <p:grpSp>
        <p:nvGrpSpPr>
          <p:cNvPr id="13" name="组合 12">
            <a:extLst>
              <a:ext uri="{FF2B5EF4-FFF2-40B4-BE49-F238E27FC236}">
                <a16:creationId xmlns:a16="http://schemas.microsoft.com/office/drawing/2014/main" id="{D2FBA771-5599-4841-B481-87FBE7FF4901}"/>
              </a:ext>
            </a:extLst>
          </p:cNvPr>
          <p:cNvGrpSpPr/>
          <p:nvPr/>
        </p:nvGrpSpPr>
        <p:grpSpPr>
          <a:xfrm>
            <a:off x="6494450" y="1721961"/>
            <a:ext cx="2086274" cy="1924243"/>
            <a:chOff x="9067199" y="939227"/>
            <a:chExt cx="2265416" cy="2089472"/>
          </a:xfrm>
        </p:grpSpPr>
        <p:pic>
          <p:nvPicPr>
            <p:cNvPr id="4" name="图片 3">
              <a:extLst>
                <a:ext uri="{FF2B5EF4-FFF2-40B4-BE49-F238E27FC236}">
                  <a16:creationId xmlns:a16="http://schemas.microsoft.com/office/drawing/2014/main" id="{6E2B6028-85FF-4F27-B7D3-331238FCDBFB}"/>
                </a:ext>
              </a:extLst>
            </p:cNvPr>
            <p:cNvPicPr>
              <a:picLocks noChangeAspect="1"/>
            </p:cNvPicPr>
            <p:nvPr/>
          </p:nvPicPr>
          <p:blipFill>
            <a:blip r:embed="rId5"/>
            <a:stretch>
              <a:fillRect/>
            </a:stretch>
          </p:blipFill>
          <p:spPr>
            <a:xfrm>
              <a:off x="9067199" y="939227"/>
              <a:ext cx="2265416" cy="1713790"/>
            </a:xfrm>
            <a:prstGeom prst="rect">
              <a:avLst/>
            </a:prstGeom>
          </p:spPr>
        </p:pic>
        <p:sp>
          <p:nvSpPr>
            <p:cNvPr id="5" name="文本框 4">
              <a:extLst>
                <a:ext uri="{FF2B5EF4-FFF2-40B4-BE49-F238E27FC236}">
                  <a16:creationId xmlns:a16="http://schemas.microsoft.com/office/drawing/2014/main" id="{FF1CAFAB-C79C-4D4D-9C55-ECA50B3619F2}"/>
                </a:ext>
              </a:extLst>
            </p:cNvPr>
            <p:cNvSpPr txBox="1"/>
            <p:nvPr/>
          </p:nvSpPr>
          <p:spPr>
            <a:xfrm>
              <a:off x="9117610" y="2690145"/>
              <a:ext cx="2163890" cy="338554"/>
            </a:xfrm>
            <a:prstGeom prst="rect">
              <a:avLst/>
            </a:prstGeom>
            <a:noFill/>
          </p:spPr>
          <p:txBody>
            <a:bodyPr wrap="square" rtlCol="0">
              <a:spAutoFit/>
            </a:bodyPr>
            <a:lstStyle/>
            <a:p>
              <a:pPr algn="ctr"/>
              <a:r>
                <a:rPr lang="zh-CN" altLang="en-US" sz="1600" b="1" dirty="0">
                  <a:latin typeface="Arial" panose="020B0604020202020204" pitchFamily="34" charset="0"/>
                </a:rPr>
                <a:t>金融：</a:t>
              </a:r>
              <a:r>
                <a:rPr lang="zh-CN" altLang="en-US" sz="1600" dirty="0">
                  <a:latin typeface="Arial" panose="020B0604020202020204" pitchFamily="34" charset="0"/>
                </a:rPr>
                <a:t>智能投顾</a:t>
              </a:r>
              <a:endParaRPr lang="en-US" altLang="zh-CN" sz="1600" dirty="0">
                <a:latin typeface="Arial" panose="020B0604020202020204" pitchFamily="34" charset="0"/>
              </a:endParaRPr>
            </a:p>
          </p:txBody>
        </p:sp>
      </p:grpSp>
      <p:grpSp>
        <p:nvGrpSpPr>
          <p:cNvPr id="17" name="组合 16">
            <a:extLst>
              <a:ext uri="{FF2B5EF4-FFF2-40B4-BE49-F238E27FC236}">
                <a16:creationId xmlns:a16="http://schemas.microsoft.com/office/drawing/2014/main" id="{314071E1-520F-488B-B4A8-3B3133BA249B}"/>
              </a:ext>
            </a:extLst>
          </p:cNvPr>
          <p:cNvGrpSpPr/>
          <p:nvPr/>
        </p:nvGrpSpPr>
        <p:grpSpPr>
          <a:xfrm>
            <a:off x="9042333" y="4106606"/>
            <a:ext cx="2278621" cy="2538655"/>
            <a:chOff x="6513658" y="3146265"/>
            <a:chExt cx="2470583" cy="2752524"/>
          </a:xfrm>
        </p:grpSpPr>
        <p:pic>
          <p:nvPicPr>
            <p:cNvPr id="5124" name="Picture 4">
              <a:extLst>
                <a:ext uri="{FF2B5EF4-FFF2-40B4-BE49-F238E27FC236}">
                  <a16:creationId xmlns:a16="http://schemas.microsoft.com/office/drawing/2014/main" id="{F92770F6-E5E7-4FBE-8B7A-5B368A66D0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1022" y="3146265"/>
              <a:ext cx="1395856" cy="241397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A02C039-B4B5-4592-A148-F22BD848BEA4}"/>
                </a:ext>
              </a:extLst>
            </p:cNvPr>
            <p:cNvSpPr txBox="1"/>
            <p:nvPr/>
          </p:nvSpPr>
          <p:spPr>
            <a:xfrm>
              <a:off x="6513658" y="5560235"/>
              <a:ext cx="2470583" cy="338554"/>
            </a:xfrm>
            <a:prstGeom prst="rect">
              <a:avLst/>
            </a:prstGeom>
            <a:noFill/>
          </p:spPr>
          <p:txBody>
            <a:bodyPr wrap="square" rtlCol="0">
              <a:spAutoFit/>
            </a:bodyPr>
            <a:lstStyle/>
            <a:p>
              <a:pPr algn="ctr"/>
              <a:r>
                <a:rPr lang="zh-CN" altLang="en-US" sz="1600" b="1" dirty="0">
                  <a:latin typeface="Arial" panose="020B0604020202020204" pitchFamily="34" charset="0"/>
                </a:rPr>
                <a:t>公共服务：</a:t>
              </a:r>
              <a:r>
                <a:rPr lang="zh-CN" altLang="en-US" sz="1600" dirty="0">
                  <a:latin typeface="Arial" panose="020B0604020202020204" pitchFamily="34" charset="0"/>
                </a:rPr>
                <a:t>数字政府</a:t>
              </a:r>
              <a:endParaRPr lang="en-US" altLang="zh-CN" sz="1600" dirty="0">
                <a:latin typeface="Arial" panose="020B0604020202020204" pitchFamily="34" charset="0"/>
              </a:endParaRPr>
            </a:p>
          </p:txBody>
        </p:sp>
      </p:grpSp>
      <p:grpSp>
        <p:nvGrpSpPr>
          <p:cNvPr id="12" name="组合 11">
            <a:extLst>
              <a:ext uri="{FF2B5EF4-FFF2-40B4-BE49-F238E27FC236}">
                <a16:creationId xmlns:a16="http://schemas.microsoft.com/office/drawing/2014/main" id="{CA777375-2005-47C9-A124-79B5265A3B55}"/>
              </a:ext>
            </a:extLst>
          </p:cNvPr>
          <p:cNvGrpSpPr/>
          <p:nvPr/>
        </p:nvGrpSpPr>
        <p:grpSpPr>
          <a:xfrm>
            <a:off x="9264974" y="1528247"/>
            <a:ext cx="1970787" cy="2325501"/>
            <a:chOff x="8791871" y="4079133"/>
            <a:chExt cx="1970787" cy="2325501"/>
          </a:xfrm>
        </p:grpSpPr>
        <p:pic>
          <p:nvPicPr>
            <p:cNvPr id="5126" name="Picture 6">
              <a:extLst>
                <a:ext uri="{FF2B5EF4-FFF2-40B4-BE49-F238E27FC236}">
                  <a16:creationId xmlns:a16="http://schemas.microsoft.com/office/drawing/2014/main" id="{31582B89-3ED2-4C4B-AE20-F636181A340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64990" y="4079133"/>
              <a:ext cx="1478668" cy="197155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836B44C-1C68-4AB8-BFE5-EF93CC6A21D2}"/>
                </a:ext>
              </a:extLst>
            </p:cNvPr>
            <p:cNvSpPr txBox="1"/>
            <p:nvPr/>
          </p:nvSpPr>
          <p:spPr>
            <a:xfrm>
              <a:off x="8791871" y="6066080"/>
              <a:ext cx="1970787" cy="338554"/>
            </a:xfrm>
            <a:prstGeom prst="rect">
              <a:avLst/>
            </a:prstGeom>
            <a:noFill/>
          </p:spPr>
          <p:txBody>
            <a:bodyPr wrap="square" rtlCol="0">
              <a:spAutoFit/>
            </a:bodyPr>
            <a:lstStyle/>
            <a:p>
              <a:pPr algn="ctr"/>
              <a:r>
                <a:rPr lang="zh-CN" altLang="en-US" sz="1600" b="1" dirty="0">
                  <a:latin typeface="Arial" panose="020B0604020202020204" pitchFamily="34" charset="0"/>
                </a:rPr>
                <a:t>医疗：</a:t>
              </a:r>
              <a:r>
                <a:rPr lang="zh-CN" altLang="en-US" sz="1600" dirty="0">
                  <a:latin typeface="Arial" panose="020B0604020202020204" pitchFamily="34" charset="0"/>
                </a:rPr>
                <a:t>智能诊断</a:t>
              </a:r>
              <a:endParaRPr lang="en-US" altLang="zh-CN" sz="1600" dirty="0">
                <a:latin typeface="Arial" panose="020B0604020202020204" pitchFamily="34" charset="0"/>
              </a:endParaRPr>
            </a:p>
          </p:txBody>
        </p:sp>
      </p:grpSp>
      <p:grpSp>
        <p:nvGrpSpPr>
          <p:cNvPr id="19" name="组合 18">
            <a:extLst>
              <a:ext uri="{FF2B5EF4-FFF2-40B4-BE49-F238E27FC236}">
                <a16:creationId xmlns:a16="http://schemas.microsoft.com/office/drawing/2014/main" id="{AD1E23F4-22BB-4932-A9EF-15AD4C849C7F}"/>
              </a:ext>
            </a:extLst>
          </p:cNvPr>
          <p:cNvGrpSpPr/>
          <p:nvPr/>
        </p:nvGrpSpPr>
        <p:grpSpPr>
          <a:xfrm>
            <a:off x="4091691" y="4044976"/>
            <a:ext cx="1670706" cy="2524111"/>
            <a:chOff x="3440775" y="2964668"/>
            <a:chExt cx="1886408" cy="2849995"/>
          </a:xfrm>
        </p:grpSpPr>
        <p:pic>
          <p:nvPicPr>
            <p:cNvPr id="5128" name="Picture 8">
              <a:extLst>
                <a:ext uri="{FF2B5EF4-FFF2-40B4-BE49-F238E27FC236}">
                  <a16:creationId xmlns:a16="http://schemas.microsoft.com/office/drawing/2014/main" id="{D0C0CA9F-9806-45D3-83DE-A073041AF4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07875" y="2964668"/>
              <a:ext cx="1443864" cy="256370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49E35082-523A-4EEB-A570-6F83AA0F0A75}"/>
                </a:ext>
              </a:extLst>
            </p:cNvPr>
            <p:cNvSpPr txBox="1"/>
            <p:nvPr/>
          </p:nvSpPr>
          <p:spPr>
            <a:xfrm>
              <a:off x="3440775" y="5476109"/>
              <a:ext cx="1886408" cy="338554"/>
            </a:xfrm>
            <a:prstGeom prst="rect">
              <a:avLst/>
            </a:prstGeom>
            <a:noFill/>
          </p:spPr>
          <p:txBody>
            <a:bodyPr wrap="square" rtlCol="0">
              <a:spAutoFit/>
            </a:bodyPr>
            <a:lstStyle/>
            <a:p>
              <a:pPr algn="ctr"/>
              <a:r>
                <a:rPr lang="zh-CN" altLang="en-US" sz="1600" b="1" dirty="0">
                  <a:latin typeface="Arial" panose="020B0604020202020204" pitchFamily="34" charset="0"/>
                </a:rPr>
                <a:t>文娱：</a:t>
              </a:r>
              <a:r>
                <a:rPr lang="en-US" altLang="zh-CN" sz="1600" dirty="0">
                  <a:latin typeface="Arial" panose="020B0604020202020204" pitchFamily="34" charset="0"/>
                </a:rPr>
                <a:t>AI</a:t>
              </a:r>
              <a:r>
                <a:rPr lang="zh-CN" altLang="en-US" sz="1600" dirty="0">
                  <a:latin typeface="Arial" panose="020B0604020202020204" pitchFamily="34" charset="0"/>
                </a:rPr>
                <a:t>写歌</a:t>
              </a:r>
              <a:endParaRPr lang="en-US" altLang="zh-CN" sz="1600" dirty="0">
                <a:latin typeface="Arial" panose="020B0604020202020204" pitchFamily="34" charset="0"/>
              </a:endParaRPr>
            </a:p>
          </p:txBody>
        </p:sp>
      </p:grpSp>
      <p:grpSp>
        <p:nvGrpSpPr>
          <p:cNvPr id="20" name="组合 19">
            <a:extLst>
              <a:ext uri="{FF2B5EF4-FFF2-40B4-BE49-F238E27FC236}">
                <a16:creationId xmlns:a16="http://schemas.microsoft.com/office/drawing/2014/main" id="{F31EC3C5-C45D-4CF0-87C8-3DABB61F910F}"/>
              </a:ext>
            </a:extLst>
          </p:cNvPr>
          <p:cNvGrpSpPr/>
          <p:nvPr/>
        </p:nvGrpSpPr>
        <p:grpSpPr>
          <a:xfrm>
            <a:off x="6655038" y="4201588"/>
            <a:ext cx="1764449" cy="2162900"/>
            <a:chOff x="892574" y="2177398"/>
            <a:chExt cx="1764449" cy="2162900"/>
          </a:xfrm>
        </p:grpSpPr>
        <p:pic>
          <p:nvPicPr>
            <p:cNvPr id="11" name="图片 10">
              <a:extLst>
                <a:ext uri="{FF2B5EF4-FFF2-40B4-BE49-F238E27FC236}">
                  <a16:creationId xmlns:a16="http://schemas.microsoft.com/office/drawing/2014/main" id="{5F564C84-C7F1-4546-97C5-B54CD8ED8E32}"/>
                </a:ext>
              </a:extLst>
            </p:cNvPr>
            <p:cNvPicPr>
              <a:picLocks noChangeAspect="1"/>
            </p:cNvPicPr>
            <p:nvPr/>
          </p:nvPicPr>
          <p:blipFill>
            <a:blip r:embed="rId9"/>
            <a:stretch>
              <a:fillRect/>
            </a:stretch>
          </p:blipFill>
          <p:spPr>
            <a:xfrm>
              <a:off x="1001558" y="2177398"/>
              <a:ext cx="1605073" cy="1824346"/>
            </a:xfrm>
            <a:prstGeom prst="rect">
              <a:avLst/>
            </a:prstGeom>
          </p:spPr>
        </p:pic>
        <p:sp>
          <p:nvSpPr>
            <p:cNvPr id="18" name="文本框 17">
              <a:extLst>
                <a:ext uri="{FF2B5EF4-FFF2-40B4-BE49-F238E27FC236}">
                  <a16:creationId xmlns:a16="http://schemas.microsoft.com/office/drawing/2014/main" id="{F2D55DB4-558D-46A3-B510-3F927D5B333E}"/>
                </a:ext>
              </a:extLst>
            </p:cNvPr>
            <p:cNvSpPr txBox="1"/>
            <p:nvPr/>
          </p:nvSpPr>
          <p:spPr>
            <a:xfrm>
              <a:off x="892574" y="4001744"/>
              <a:ext cx="1764449" cy="338554"/>
            </a:xfrm>
            <a:prstGeom prst="rect">
              <a:avLst/>
            </a:prstGeom>
            <a:noFill/>
          </p:spPr>
          <p:txBody>
            <a:bodyPr wrap="square" rtlCol="0">
              <a:spAutoFit/>
            </a:bodyPr>
            <a:lstStyle/>
            <a:p>
              <a:pPr lvl="0" algn="ctr" eaLnBrk="0" fontAlgn="base" hangingPunct="0">
                <a:spcBef>
                  <a:spcPct val="0"/>
                </a:spcBef>
                <a:spcAft>
                  <a:spcPct val="0"/>
                </a:spcAft>
              </a:pPr>
              <a:r>
                <a:rPr lang="zh-CN" altLang="en-US" sz="1600" b="1" dirty="0">
                  <a:latin typeface="Arial" panose="020B0604020202020204" pitchFamily="34" charset="0"/>
                </a:rPr>
                <a:t>教育：</a:t>
              </a:r>
              <a:r>
                <a:rPr lang="zh-CN" altLang="en-US" sz="1600" dirty="0">
                  <a:latin typeface="Arial" panose="020B0604020202020204" pitchFamily="34" charset="0"/>
                </a:rPr>
                <a:t>智能家教</a:t>
              </a:r>
              <a:endParaRPr lang="en-US" altLang="zh-CN" sz="1600" dirty="0">
                <a:latin typeface="Arial" panose="020B0604020202020204" pitchFamily="34" charset="0"/>
              </a:endParaRPr>
            </a:p>
          </p:txBody>
        </p:sp>
      </p:grpSp>
      <p:grpSp>
        <p:nvGrpSpPr>
          <p:cNvPr id="22" name="组合 21">
            <a:extLst>
              <a:ext uri="{FF2B5EF4-FFF2-40B4-BE49-F238E27FC236}">
                <a16:creationId xmlns:a16="http://schemas.microsoft.com/office/drawing/2014/main" id="{9FFE9BE8-2EC5-410B-BE3D-8260B19AAF4C}"/>
              </a:ext>
            </a:extLst>
          </p:cNvPr>
          <p:cNvGrpSpPr/>
          <p:nvPr/>
        </p:nvGrpSpPr>
        <p:grpSpPr>
          <a:xfrm>
            <a:off x="1231627" y="4160529"/>
            <a:ext cx="1670706" cy="2285668"/>
            <a:chOff x="572796" y="2481003"/>
            <a:chExt cx="1670706" cy="2285668"/>
          </a:xfrm>
        </p:grpSpPr>
        <p:pic>
          <p:nvPicPr>
            <p:cNvPr id="5130" name="Picture 10">
              <a:extLst>
                <a:ext uri="{FF2B5EF4-FFF2-40B4-BE49-F238E27FC236}">
                  <a16:creationId xmlns:a16="http://schemas.microsoft.com/office/drawing/2014/main" id="{942650F1-2E9D-4AB6-B251-2C0BE1564A4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6912" y="2481003"/>
              <a:ext cx="1422475" cy="194711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3004E059-4EED-4A62-AF08-EED95AC9ACD6}"/>
                </a:ext>
              </a:extLst>
            </p:cNvPr>
            <p:cNvSpPr txBox="1"/>
            <p:nvPr/>
          </p:nvSpPr>
          <p:spPr>
            <a:xfrm>
              <a:off x="572796" y="4428117"/>
              <a:ext cx="1670706" cy="338554"/>
            </a:xfrm>
            <a:prstGeom prst="rect">
              <a:avLst/>
            </a:prstGeom>
            <a:noFill/>
          </p:spPr>
          <p:txBody>
            <a:bodyPr wrap="square" rtlCol="0">
              <a:spAutoFit/>
            </a:bodyPr>
            <a:lstStyle/>
            <a:p>
              <a:pPr lvl="0" algn="ctr" eaLnBrk="0" fontAlgn="base" hangingPunct="0">
                <a:spcBef>
                  <a:spcPct val="0"/>
                </a:spcBef>
                <a:spcAft>
                  <a:spcPct val="0"/>
                </a:spcAft>
              </a:pPr>
              <a:r>
                <a:rPr lang="zh-CN" altLang="en-US" sz="1600" b="1" dirty="0">
                  <a:latin typeface="Arial" panose="020B0604020202020204" pitchFamily="34" charset="0"/>
                </a:rPr>
                <a:t>环保：</a:t>
              </a:r>
              <a:r>
                <a:rPr lang="zh-CN" altLang="en-US" sz="1600" dirty="0">
                  <a:latin typeface="Arial" panose="020B0604020202020204" pitchFamily="34" charset="0"/>
                </a:rPr>
                <a:t>智能电网</a:t>
              </a:r>
              <a:endParaRPr lang="en-US" altLang="zh-CN" sz="1600" dirty="0">
                <a:latin typeface="Arial" panose="020B0604020202020204" pitchFamily="34" charset="0"/>
              </a:endParaRPr>
            </a:p>
          </p:txBody>
        </p:sp>
      </p:grpSp>
      <p:grpSp>
        <p:nvGrpSpPr>
          <p:cNvPr id="26" name="组合 25">
            <a:extLst>
              <a:ext uri="{FF2B5EF4-FFF2-40B4-BE49-F238E27FC236}">
                <a16:creationId xmlns:a16="http://schemas.microsoft.com/office/drawing/2014/main" id="{421C3101-F199-4240-884B-E7407EB4B975}"/>
              </a:ext>
            </a:extLst>
          </p:cNvPr>
          <p:cNvGrpSpPr/>
          <p:nvPr/>
        </p:nvGrpSpPr>
        <p:grpSpPr>
          <a:xfrm>
            <a:off x="3936697" y="1801596"/>
            <a:ext cx="1825700" cy="1812240"/>
            <a:chOff x="193103" y="3348902"/>
            <a:chExt cx="1825700" cy="1812240"/>
          </a:xfrm>
        </p:grpSpPr>
        <p:pic>
          <p:nvPicPr>
            <p:cNvPr id="24" name="图片 23">
              <a:extLst>
                <a:ext uri="{FF2B5EF4-FFF2-40B4-BE49-F238E27FC236}">
                  <a16:creationId xmlns:a16="http://schemas.microsoft.com/office/drawing/2014/main" id="{CAB00277-F7A3-4DA4-9D0C-9F80383171FE}"/>
                </a:ext>
              </a:extLst>
            </p:cNvPr>
            <p:cNvPicPr>
              <a:picLocks noChangeAspect="1"/>
            </p:cNvPicPr>
            <p:nvPr/>
          </p:nvPicPr>
          <p:blipFill>
            <a:blip r:embed="rId11"/>
            <a:stretch>
              <a:fillRect/>
            </a:stretch>
          </p:blipFill>
          <p:spPr>
            <a:xfrm>
              <a:off x="193103" y="3348902"/>
              <a:ext cx="1825700" cy="1510514"/>
            </a:xfrm>
            <a:prstGeom prst="rect">
              <a:avLst/>
            </a:prstGeom>
          </p:spPr>
        </p:pic>
        <p:sp>
          <p:nvSpPr>
            <p:cNvPr id="25" name="文本框 24">
              <a:extLst>
                <a:ext uri="{FF2B5EF4-FFF2-40B4-BE49-F238E27FC236}">
                  <a16:creationId xmlns:a16="http://schemas.microsoft.com/office/drawing/2014/main" id="{32505756-E8CD-4E1A-BB0C-E40E034BFF51}"/>
                </a:ext>
              </a:extLst>
            </p:cNvPr>
            <p:cNvSpPr txBox="1"/>
            <p:nvPr/>
          </p:nvSpPr>
          <p:spPr>
            <a:xfrm>
              <a:off x="268596" y="4822588"/>
              <a:ext cx="1663522" cy="338554"/>
            </a:xfrm>
            <a:prstGeom prst="rect">
              <a:avLst/>
            </a:prstGeom>
            <a:noFill/>
          </p:spPr>
          <p:txBody>
            <a:bodyPr wrap="square" rtlCol="0">
              <a:spAutoFit/>
            </a:bodyPr>
            <a:lstStyle/>
            <a:p>
              <a:pPr algn="ctr"/>
              <a:r>
                <a:rPr lang="zh-CN" altLang="en-US" sz="1600" b="1" dirty="0">
                  <a:latin typeface="Arial" panose="020B0604020202020204" pitchFamily="34" charset="0"/>
                </a:rPr>
                <a:t>农业：</a:t>
              </a:r>
              <a:r>
                <a:rPr lang="zh-CN" altLang="en-US" sz="1600" dirty="0">
                  <a:latin typeface="Arial" panose="020B0604020202020204" pitchFamily="34" charset="0"/>
                </a:rPr>
                <a:t>无人机</a:t>
              </a:r>
              <a:endParaRPr lang="zh-CN" altLang="zh-CN" sz="1600" dirty="0">
                <a:latin typeface="Arial" panose="020B0604020202020204" pitchFamily="34" charset="0"/>
              </a:endParaRPr>
            </a:p>
          </p:txBody>
        </p:sp>
      </p:grpSp>
      <p:sp>
        <p:nvSpPr>
          <p:cNvPr id="27" name="文本框 26">
            <a:extLst>
              <a:ext uri="{FF2B5EF4-FFF2-40B4-BE49-F238E27FC236}">
                <a16:creationId xmlns:a16="http://schemas.microsoft.com/office/drawing/2014/main" id="{B40F1698-C8A9-44A5-A611-0FABBD46E954}"/>
              </a:ext>
            </a:extLst>
          </p:cNvPr>
          <p:cNvSpPr txBox="1"/>
          <p:nvPr/>
        </p:nvSpPr>
        <p:spPr>
          <a:xfrm>
            <a:off x="606040" y="1066582"/>
            <a:ext cx="5399088" cy="461665"/>
          </a:xfrm>
          <a:prstGeom prst="rect">
            <a:avLst/>
          </a:prstGeom>
          <a:noFill/>
        </p:spPr>
        <p:txBody>
          <a:bodyPr wrap="square" rtlCol="0">
            <a:spAutoFit/>
          </a:bodyPr>
          <a:lstStyle/>
          <a:p>
            <a:r>
              <a:rPr lang="zh-CN" altLang="en-US" sz="2400" b="1" dirty="0"/>
              <a:t>人工智能在经济领域的应用</a:t>
            </a:r>
          </a:p>
        </p:txBody>
      </p:sp>
      <p:sp>
        <p:nvSpPr>
          <p:cNvPr id="30" name="文本占位符 7">
            <a:extLst>
              <a:ext uri="{FF2B5EF4-FFF2-40B4-BE49-F238E27FC236}">
                <a16:creationId xmlns:a16="http://schemas.microsoft.com/office/drawing/2014/main" id="{2E91C9DF-5404-483C-9BD2-4BC4C965932F}"/>
              </a:ext>
            </a:extLst>
          </p:cNvPr>
          <p:cNvSpPr>
            <a:spLocks noGrp="1"/>
          </p:cNvSpPr>
          <p:nvPr>
            <p:ph type="body" sz="quarter" idx="10"/>
          </p:nvPr>
        </p:nvSpPr>
        <p:spPr>
          <a:xfrm>
            <a:off x="696913" y="354013"/>
            <a:ext cx="7084006" cy="441325"/>
          </a:xfrm>
        </p:spPr>
        <p:txBody>
          <a:bodyPr/>
          <a:lstStyle/>
          <a:p>
            <a:r>
              <a:rPr lang="zh-CN" altLang="en-US" dirty="0">
                <a:solidFill>
                  <a:schemeClr val="accent1"/>
                </a:solidFill>
              </a:rPr>
              <a:t>第二节 人工智能经济与人工智能经济学</a:t>
            </a:r>
          </a:p>
        </p:txBody>
      </p:sp>
    </p:spTree>
    <p:custDataLst>
      <p:tags r:id="rId1"/>
    </p:custDataLst>
    <p:extLst>
      <p:ext uri="{BB962C8B-B14F-4D97-AF65-F5344CB8AC3E}">
        <p14:creationId xmlns:p14="http://schemas.microsoft.com/office/powerpoint/2010/main" val="98762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人工智能经济与人工智能经济学</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553558" y="904441"/>
            <a:ext cx="6402796" cy="738664"/>
          </a:xfrm>
          <a:prstGeom prst="rect">
            <a:avLst/>
          </a:prstGeom>
          <a:noFill/>
        </p:spPr>
        <p:txBody>
          <a:bodyPr wrap="square" rtlCol="0">
            <a:spAutoFit/>
          </a:bodyPr>
          <a:lstStyle/>
          <a:p>
            <a:r>
              <a:rPr lang="zh-CN" altLang="en-US" sz="2400" b="1" dirty="0">
                <a:hlinkClick r:id="rId4" action="ppaction://hlinkfile"/>
              </a:rPr>
              <a:t>案例 被颠覆的制造业：</a:t>
            </a:r>
            <a:r>
              <a:rPr lang="en-US" altLang="zh-CN" sz="2400" b="1" dirty="0">
                <a:hlinkClick r:id="rId4" action="ppaction://hlinkfile"/>
              </a:rPr>
              <a:t>AI</a:t>
            </a:r>
            <a:r>
              <a:rPr lang="zh-CN" altLang="en-US" sz="2400" b="1" dirty="0">
                <a:hlinkClick r:id="rId4" action="ppaction://hlinkfile"/>
              </a:rPr>
              <a:t>让熄灯工厂成为现实</a:t>
            </a:r>
            <a:endParaRPr lang="en-US" altLang="zh-CN" sz="2400" b="1" dirty="0"/>
          </a:p>
          <a:p>
            <a:pPr algn="r"/>
            <a:r>
              <a:rPr lang="en-US" altLang="zh-CN" b="1" dirty="0"/>
              <a:t>《</a:t>
            </a:r>
            <a:r>
              <a:rPr lang="zh-CN" altLang="en-US" b="1" dirty="0"/>
              <a:t>哈佛商业评论</a:t>
            </a:r>
            <a:r>
              <a:rPr lang="en-US" altLang="zh-CN" b="1" dirty="0"/>
              <a:t>》</a:t>
            </a:r>
            <a:endParaRPr lang="zh-CN" altLang="en-US" b="1" dirty="0"/>
          </a:p>
        </p:txBody>
      </p:sp>
      <p:sp>
        <p:nvSpPr>
          <p:cNvPr id="2" name="文本框 1">
            <a:extLst>
              <a:ext uri="{FF2B5EF4-FFF2-40B4-BE49-F238E27FC236}">
                <a16:creationId xmlns:a16="http://schemas.microsoft.com/office/drawing/2014/main" id="{387BC256-CA18-4E96-A1A7-986AC572EAB2}"/>
              </a:ext>
            </a:extLst>
          </p:cNvPr>
          <p:cNvSpPr txBox="1"/>
          <p:nvPr/>
        </p:nvSpPr>
        <p:spPr>
          <a:xfrm>
            <a:off x="448737" y="1510353"/>
            <a:ext cx="4663178" cy="499431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l"/>
            </a:pPr>
            <a:r>
              <a:rPr lang="zh-CN" altLang="en-US" b="1" dirty="0">
                <a:solidFill>
                  <a:srgbClr val="AE282F"/>
                </a:solidFill>
                <a:hlinkClick r:id="rId5"/>
              </a:rPr>
              <a:t>什么是“熄灯工厂”？</a:t>
            </a:r>
            <a:endParaRPr lang="en-US" altLang="zh-CN" b="1" dirty="0">
              <a:solidFill>
                <a:srgbClr val="AE282F"/>
              </a:solidFill>
            </a:endParaRPr>
          </a:p>
          <a:p>
            <a:pPr marL="285750" indent="-285750" algn="just">
              <a:lnSpc>
                <a:spcPct val="200000"/>
              </a:lnSpc>
              <a:buFont typeface="Wingdings" panose="05000000000000000000" pitchFamily="2" charset="2"/>
              <a:buChar char="l"/>
            </a:pPr>
            <a:r>
              <a:rPr lang="zh-CN" altLang="en-US" b="1" dirty="0"/>
              <a:t>定义：</a:t>
            </a:r>
            <a:r>
              <a:rPr lang="zh-CN" altLang="en-US" dirty="0"/>
              <a:t>由高科技机器人、传感器和智能系统协同运作，几乎不需要人工干预，可在黑暗中运行的“无人化工厂”。</a:t>
            </a:r>
            <a:endParaRPr lang="en-US" altLang="zh-CN" dirty="0"/>
          </a:p>
          <a:p>
            <a:pPr marL="742950" lvl="1" indent="-285750" algn="just">
              <a:lnSpc>
                <a:spcPct val="200000"/>
              </a:lnSpc>
              <a:buFont typeface="Wingdings" panose="05000000000000000000" pitchFamily="2" charset="2"/>
              <a:buChar char="l"/>
            </a:pPr>
            <a:r>
              <a:rPr lang="en-US" altLang="zh-CN" dirty="0"/>
              <a:t>Adidas</a:t>
            </a:r>
            <a:r>
              <a:rPr lang="zh-CN" altLang="en-US" dirty="0"/>
              <a:t>在美国和德国的“速度工厂”</a:t>
            </a:r>
            <a:endParaRPr lang="en-US" altLang="zh-CN" dirty="0"/>
          </a:p>
          <a:p>
            <a:pPr marL="742950" lvl="1" indent="-285750" algn="just">
              <a:lnSpc>
                <a:spcPct val="200000"/>
              </a:lnSpc>
              <a:buFont typeface="Wingdings" panose="05000000000000000000" pitchFamily="2" charset="2"/>
              <a:buChar char="l"/>
            </a:pPr>
            <a:r>
              <a:rPr lang="zh-CN" altLang="en-US" dirty="0"/>
              <a:t>富士康“熄灯工厂”</a:t>
            </a:r>
            <a:endParaRPr lang="en-US" altLang="zh-CN" dirty="0"/>
          </a:p>
          <a:p>
            <a:pPr marL="742950" lvl="1" indent="-285750" algn="just">
              <a:lnSpc>
                <a:spcPct val="200000"/>
              </a:lnSpc>
              <a:buFont typeface="Wingdings" panose="05000000000000000000" pitchFamily="2" charset="2"/>
              <a:buChar char="l"/>
            </a:pPr>
            <a:r>
              <a:rPr lang="zh-CN" altLang="en-US" dirty="0"/>
              <a:t>北京亦庄的小米智能工厂</a:t>
            </a:r>
            <a:endParaRPr lang="en-US" altLang="zh-CN" dirty="0"/>
          </a:p>
          <a:p>
            <a:pPr marL="285750" indent="-285750" algn="just">
              <a:lnSpc>
                <a:spcPct val="200000"/>
              </a:lnSpc>
              <a:buFont typeface="Wingdings" panose="05000000000000000000" pitchFamily="2" charset="2"/>
              <a:buChar char="l"/>
            </a:pPr>
            <a:r>
              <a:rPr lang="zh-CN" altLang="en-US" b="1" dirty="0"/>
              <a:t>意义：</a:t>
            </a:r>
            <a:r>
              <a:rPr lang="zh-CN" altLang="en-US" dirty="0"/>
              <a:t>应对劳动力短缺、降低成本、提高生产率。</a:t>
            </a:r>
            <a:endParaRPr lang="en-US" altLang="zh-CN" dirty="0"/>
          </a:p>
        </p:txBody>
      </p:sp>
      <p:grpSp>
        <p:nvGrpSpPr>
          <p:cNvPr id="5" name="组合 4">
            <a:extLst>
              <a:ext uri="{FF2B5EF4-FFF2-40B4-BE49-F238E27FC236}">
                <a16:creationId xmlns:a16="http://schemas.microsoft.com/office/drawing/2014/main" id="{0EAB121A-B50B-4FC7-956B-3402B547B392}"/>
              </a:ext>
            </a:extLst>
          </p:cNvPr>
          <p:cNvGrpSpPr/>
          <p:nvPr/>
        </p:nvGrpSpPr>
        <p:grpSpPr>
          <a:xfrm>
            <a:off x="7806419" y="137337"/>
            <a:ext cx="3612470" cy="2341829"/>
            <a:chOff x="6281665" y="341972"/>
            <a:chExt cx="3612470" cy="2341829"/>
          </a:xfrm>
        </p:grpSpPr>
        <p:pic>
          <p:nvPicPr>
            <p:cNvPr id="2052" name="Picture 4" descr="南京记忆︱纺织女工的峥嵘岁月_工作动态_南京市地方志编纂委员会办公室">
              <a:extLst>
                <a:ext uri="{FF2B5EF4-FFF2-40B4-BE49-F238E27FC236}">
                  <a16:creationId xmlns:a16="http://schemas.microsoft.com/office/drawing/2014/main" id="{A1FC5DC1-CD90-4A38-8CA8-FEBF00F727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8536" y="341972"/>
              <a:ext cx="2638728" cy="17931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0DDF35C-E94E-4F68-B4CF-16AAB9A182C6}"/>
                </a:ext>
              </a:extLst>
            </p:cNvPr>
            <p:cNvSpPr txBox="1"/>
            <p:nvPr/>
          </p:nvSpPr>
          <p:spPr>
            <a:xfrm>
              <a:off x="6281665" y="2160581"/>
              <a:ext cx="3612470" cy="523220"/>
            </a:xfrm>
            <a:prstGeom prst="rect">
              <a:avLst/>
            </a:prstGeom>
            <a:noFill/>
          </p:spPr>
          <p:txBody>
            <a:bodyPr wrap="square" rtlCol="0">
              <a:spAutoFit/>
            </a:bodyPr>
            <a:lstStyle/>
            <a:p>
              <a:pPr algn="ctr"/>
              <a:r>
                <a:rPr lang="en-US" altLang="zh-CN" sz="1400" b="0" i="0" dirty="0">
                  <a:solidFill>
                    <a:srgbClr val="333333"/>
                  </a:solidFill>
                  <a:effectLst/>
                  <a:latin typeface="+mn-ea"/>
                </a:rPr>
                <a:t>1990</a:t>
              </a:r>
              <a:r>
                <a:rPr lang="zh-CN" altLang="en-US" sz="1400" b="0" i="0" dirty="0">
                  <a:solidFill>
                    <a:srgbClr val="333333"/>
                  </a:solidFill>
                  <a:effectLst/>
                  <a:latin typeface="+mn-ea"/>
                </a:rPr>
                <a:t>年南京第一棉纺织厂（简称一棉厂）某车间，正在工作的女工</a:t>
              </a:r>
              <a:endParaRPr lang="zh-CN" altLang="en-US" sz="1400" dirty="0">
                <a:latin typeface="+mn-ea"/>
              </a:endParaRPr>
            </a:p>
          </p:txBody>
        </p:sp>
      </p:grpSp>
      <p:pic>
        <p:nvPicPr>
          <p:cNvPr id="2056" name="Picture 8" descr="再登央视雷军晒小米黑灯工厂：24小时熄灯生产_凤凰网">
            <a:extLst>
              <a:ext uri="{FF2B5EF4-FFF2-40B4-BE49-F238E27FC236}">
                <a16:creationId xmlns:a16="http://schemas.microsoft.com/office/drawing/2014/main" id="{7073CCEF-0500-47CE-A94C-8F9CCEA898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0793" y="2608187"/>
            <a:ext cx="3164451" cy="1793189"/>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F3151FA2-D77B-42EA-9095-FC9BC3BC4A61}"/>
              </a:ext>
            </a:extLst>
          </p:cNvPr>
          <p:cNvPicPr>
            <a:picLocks noChangeAspect="1"/>
          </p:cNvPicPr>
          <p:nvPr/>
        </p:nvPicPr>
        <p:blipFill>
          <a:blip r:embed="rId8"/>
          <a:stretch>
            <a:fillRect/>
          </a:stretch>
        </p:blipFill>
        <p:spPr>
          <a:xfrm>
            <a:off x="8860230" y="4695144"/>
            <a:ext cx="3045576" cy="1613596"/>
          </a:xfrm>
          <a:prstGeom prst="rect">
            <a:avLst/>
          </a:prstGeom>
        </p:spPr>
      </p:pic>
      <p:pic>
        <p:nvPicPr>
          <p:cNvPr id="11" name="图片 10">
            <a:extLst>
              <a:ext uri="{FF2B5EF4-FFF2-40B4-BE49-F238E27FC236}">
                <a16:creationId xmlns:a16="http://schemas.microsoft.com/office/drawing/2014/main" id="{D4A5D861-3759-4301-AFCB-2504A2C9F59C}"/>
              </a:ext>
            </a:extLst>
          </p:cNvPr>
          <p:cNvPicPr>
            <a:picLocks noChangeAspect="1"/>
          </p:cNvPicPr>
          <p:nvPr/>
        </p:nvPicPr>
        <p:blipFill>
          <a:blip r:embed="rId9"/>
          <a:stretch>
            <a:fillRect/>
          </a:stretch>
        </p:blipFill>
        <p:spPr>
          <a:xfrm>
            <a:off x="5259313" y="3006711"/>
            <a:ext cx="3240959" cy="1460529"/>
          </a:xfrm>
          <a:prstGeom prst="rect">
            <a:avLst/>
          </a:prstGeom>
        </p:spPr>
      </p:pic>
      <p:sp>
        <p:nvSpPr>
          <p:cNvPr id="12" name="文本框 11">
            <a:extLst>
              <a:ext uri="{FF2B5EF4-FFF2-40B4-BE49-F238E27FC236}">
                <a16:creationId xmlns:a16="http://schemas.microsoft.com/office/drawing/2014/main" id="{5311E68E-2659-4327-99D0-1B2A032EC30F}"/>
              </a:ext>
            </a:extLst>
          </p:cNvPr>
          <p:cNvSpPr txBox="1"/>
          <p:nvPr/>
        </p:nvSpPr>
        <p:spPr>
          <a:xfrm>
            <a:off x="5165627" y="4539695"/>
            <a:ext cx="3305471" cy="307777"/>
          </a:xfrm>
          <a:prstGeom prst="rect">
            <a:avLst/>
          </a:prstGeom>
          <a:noFill/>
        </p:spPr>
        <p:txBody>
          <a:bodyPr wrap="square" rtlCol="0">
            <a:spAutoFit/>
          </a:bodyPr>
          <a:lstStyle/>
          <a:p>
            <a:pPr algn="ctr"/>
            <a:r>
              <a:rPr lang="zh-CN" altLang="en-US" sz="1400" b="0" i="0" dirty="0">
                <a:effectLst/>
                <a:latin typeface="MicrosoftYaHei"/>
                <a:hlinkClick r:id="rId5"/>
              </a:rPr>
              <a:t>深圳富士康龙华科技园的“熄灯工厂”</a:t>
            </a:r>
            <a:endParaRPr lang="zh-CN" altLang="en-US" sz="1400" dirty="0"/>
          </a:p>
        </p:txBody>
      </p:sp>
    </p:spTree>
    <p:custDataLst>
      <p:tags r:id="rId1"/>
    </p:custDataLst>
    <p:extLst>
      <p:ext uri="{BB962C8B-B14F-4D97-AF65-F5344CB8AC3E}">
        <p14:creationId xmlns:p14="http://schemas.microsoft.com/office/powerpoint/2010/main" val="9528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B095F69-DB63-CF7C-C019-C66898D99E3B}"/>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“熄灯工厂”一定比“开灯工厂”好吗？</a:t>
            </a:r>
          </a:p>
        </p:txBody>
      </p:sp>
      <p:sp>
        <p:nvSpPr>
          <p:cNvPr id="9" name="文本框 8">
            <a:extLst>
              <a:ext uri="{FF2B5EF4-FFF2-40B4-BE49-F238E27FC236}">
                <a16:creationId xmlns:a16="http://schemas.microsoft.com/office/drawing/2014/main" id="{0A712875-A798-3232-01F7-5A9F4D21B8EB}"/>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a:t>
            </a:r>
          </a:p>
        </p:txBody>
      </p:sp>
      <p:sp>
        <p:nvSpPr>
          <p:cNvPr id="10" name="文本框 9">
            <a:extLst>
              <a:ext uri="{FF2B5EF4-FFF2-40B4-BE49-F238E27FC236}">
                <a16:creationId xmlns:a16="http://schemas.microsoft.com/office/drawing/2014/main" id="{E289D0DE-8972-BA1E-C9AB-CD0A756722DC}"/>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不一定</a:t>
            </a:r>
          </a:p>
        </p:txBody>
      </p:sp>
      <p:sp>
        <p:nvSpPr>
          <p:cNvPr id="13" name="椭圆 12">
            <a:extLst>
              <a:ext uri="{FF2B5EF4-FFF2-40B4-BE49-F238E27FC236}">
                <a16:creationId xmlns:a16="http://schemas.microsoft.com/office/drawing/2014/main" id="{6846EA08-4CD9-9935-3874-0EB1D0FB8EDB}"/>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A7DE708-BD8D-BE29-21FC-FB368584A892}"/>
              </a:ext>
            </a:extLst>
          </p:cNvPr>
          <p:cNvSpPr>
            <a:spLocks noChangeAspect="1"/>
          </p:cNvSpPr>
          <p:nvPr>
            <p:custDataLst>
              <p:tags r:id="rId6"/>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65AC0084-0B50-21DB-74CA-1A96219A3FC3}"/>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92E1CA32-EBB8-E059-2ADD-8FD23A307CAC}"/>
              </a:ext>
            </a:extLst>
          </p:cNvPr>
          <p:cNvGrpSpPr/>
          <p:nvPr>
            <p:custDataLst>
              <p:tags r:id="rId8"/>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97B5D1AD-6BAA-254B-5B96-74B6FEDA59B3}"/>
                </a:ext>
              </a:extLst>
            </p:cNvPr>
            <p:cNvSpPr/>
            <p:nvPr>
              <p:custDataLst>
                <p:tags r:id="rId10"/>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ColorBlock">
              <a:extLst>
                <a:ext uri="{FF2B5EF4-FFF2-40B4-BE49-F238E27FC236}">
                  <a16:creationId xmlns:a16="http://schemas.microsoft.com/office/drawing/2014/main" id="{78A383DD-A1BE-D193-44F4-F12334AB42F3}"/>
                </a:ext>
              </a:extLst>
            </p:cNvPr>
            <p:cNvSpPr/>
            <p:nvPr>
              <p:custDataLst>
                <p:tags r:id="rId11"/>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TypeText">
              <a:extLst>
                <a:ext uri="{FF2B5EF4-FFF2-40B4-BE49-F238E27FC236}">
                  <a16:creationId xmlns:a16="http://schemas.microsoft.com/office/drawing/2014/main" id="{16F053F0-01D7-8333-9C2D-FB7397A3BDCA}"/>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21" name="TipText">
              <a:extLst>
                <a:ext uri="{FF2B5EF4-FFF2-40B4-BE49-F238E27FC236}">
                  <a16:creationId xmlns:a16="http://schemas.microsoft.com/office/drawing/2014/main" id="{EEF4F9ED-CB26-FF67-9B55-468B5E552377}"/>
                </a:ext>
              </a:extLst>
            </p:cNvPr>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7" name="图片 6">
            <a:extLst>
              <a:ext uri="{FF2B5EF4-FFF2-40B4-BE49-F238E27FC236}">
                <a16:creationId xmlns:a16="http://schemas.microsoft.com/office/drawing/2014/main" id="{04C5B305-1B8E-FE94-7D7A-B1C430DE5D57}"/>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8660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人工智能经济与人工智能经济学</a:t>
            </a:r>
          </a:p>
        </p:txBody>
      </p:sp>
      <p:sp>
        <p:nvSpPr>
          <p:cNvPr id="2" name="文本框 1">
            <a:extLst>
              <a:ext uri="{FF2B5EF4-FFF2-40B4-BE49-F238E27FC236}">
                <a16:creationId xmlns:a16="http://schemas.microsoft.com/office/drawing/2014/main" id="{387BC256-CA18-4E96-A1A7-986AC572EAB2}"/>
              </a:ext>
            </a:extLst>
          </p:cNvPr>
          <p:cNvSpPr txBox="1"/>
          <p:nvPr/>
        </p:nvSpPr>
        <p:spPr>
          <a:xfrm>
            <a:off x="368787" y="838723"/>
            <a:ext cx="6188765" cy="5619167"/>
          </a:xfrm>
          <a:prstGeom prst="rect">
            <a:avLst/>
          </a:prstGeom>
          <a:noFill/>
        </p:spPr>
        <p:txBody>
          <a:bodyPr wrap="square" rtlCol="0">
            <a:spAutoFit/>
          </a:bodyPr>
          <a:lstStyle/>
          <a:p>
            <a:pPr marL="285750" indent="-285750" algn="just">
              <a:lnSpc>
                <a:spcPct val="150000"/>
              </a:lnSpc>
              <a:spcBef>
                <a:spcPts val="1200"/>
              </a:spcBef>
              <a:buFont typeface="Wingdings" panose="05000000000000000000" pitchFamily="2" charset="2"/>
              <a:buChar char="Ø"/>
            </a:pPr>
            <a:r>
              <a:rPr lang="zh-CN" altLang="en-US" sz="1600" dirty="0"/>
              <a:t>迄今为止，为数不多的几家创建此类工厂的知名企业，以及埃隆</a:t>
            </a:r>
            <a:r>
              <a:rPr lang="en-US" altLang="zh-CN" sz="1600" dirty="0"/>
              <a:t>·</a:t>
            </a:r>
            <a:r>
              <a:rPr lang="zh-CN" altLang="en-US" sz="1600" dirty="0"/>
              <a:t>马斯克所说的“过度自动化</a:t>
            </a:r>
            <a:r>
              <a:rPr lang="en-US" altLang="zh-CN" sz="1600" dirty="0"/>
              <a:t>……</a:t>
            </a:r>
            <a:r>
              <a:rPr lang="zh-CN" altLang="en-US" sz="1600" dirty="0"/>
              <a:t>是一个错误”，都对其广泛的可行性表示怀疑。</a:t>
            </a:r>
            <a:endParaRPr lang="en-US" altLang="zh-CN" sz="1600" dirty="0"/>
          </a:p>
          <a:p>
            <a:pPr marL="285750" indent="-285750" algn="just">
              <a:lnSpc>
                <a:spcPct val="150000"/>
              </a:lnSpc>
              <a:spcBef>
                <a:spcPts val="1200"/>
              </a:spcBef>
              <a:buFont typeface="Wingdings" panose="05000000000000000000" pitchFamily="2" charset="2"/>
              <a:buChar char="Ø"/>
            </a:pPr>
            <a:r>
              <a:rPr lang="en-US" altLang="zh-CN" sz="1600" dirty="0"/>
              <a:t>2018</a:t>
            </a:r>
            <a:r>
              <a:rPr lang="zh-CN" altLang="en-US" sz="1600" dirty="0"/>
              <a:t>年，为走量而生的特斯拉</a:t>
            </a:r>
            <a:r>
              <a:rPr lang="en-US" altLang="zh-CN" sz="1600" dirty="0"/>
              <a:t>Model 3</a:t>
            </a:r>
            <a:r>
              <a:rPr lang="zh-CN" altLang="en-US" sz="1600" dirty="0"/>
              <a:t>，预期产能每月</a:t>
            </a:r>
            <a:r>
              <a:rPr lang="en-US" altLang="zh-CN" sz="1600" dirty="0"/>
              <a:t>2</a:t>
            </a:r>
            <a:r>
              <a:rPr lang="zh-CN" altLang="en-US" sz="1600" dirty="0"/>
              <a:t>万辆，结果真正开产的首个季度只有</a:t>
            </a:r>
            <a:r>
              <a:rPr lang="en-US" altLang="zh-CN" sz="1600" dirty="0"/>
              <a:t>1542</a:t>
            </a:r>
            <a:r>
              <a:rPr lang="zh-CN" altLang="en-US" sz="1600" dirty="0"/>
              <a:t>辆。马斯克意识到，有时人还是胜过机器的。</a:t>
            </a:r>
            <a:endParaRPr lang="en-US" altLang="zh-CN" sz="1600" dirty="0"/>
          </a:p>
          <a:p>
            <a:pPr marL="285750" indent="-285750" algn="just">
              <a:lnSpc>
                <a:spcPct val="150000"/>
              </a:lnSpc>
              <a:spcBef>
                <a:spcPts val="1200"/>
              </a:spcBef>
              <a:buFont typeface="Wingdings" panose="05000000000000000000" pitchFamily="2" charset="2"/>
              <a:buChar char="Ø"/>
            </a:pPr>
            <a:r>
              <a:rPr lang="zh-CN" altLang="en-US" sz="1600" b="1" dirty="0"/>
              <a:t>特斯拉自动化的“经济账”：</a:t>
            </a:r>
            <a:r>
              <a:rPr lang="zh-CN" altLang="en-US" sz="1600" dirty="0"/>
              <a:t>自动化完成 </a:t>
            </a:r>
            <a:r>
              <a:rPr lang="en-US" altLang="zh-CN" sz="1600" dirty="0"/>
              <a:t>50% </a:t>
            </a:r>
            <a:r>
              <a:rPr lang="zh-CN" altLang="en-US" sz="1600" dirty="0"/>
              <a:t>的最终组装</a:t>
            </a:r>
            <a:endParaRPr lang="en-US" altLang="zh-CN" sz="1600" dirty="0"/>
          </a:p>
          <a:p>
            <a:pPr marL="742950" lvl="1" indent="-285750" algn="just">
              <a:lnSpc>
                <a:spcPct val="150000"/>
              </a:lnSpc>
              <a:spcBef>
                <a:spcPts val="1200"/>
              </a:spcBef>
              <a:buFont typeface="Wingdings" panose="05000000000000000000" pitchFamily="2" charset="2"/>
              <a:buChar char="l"/>
            </a:pPr>
            <a:r>
              <a:rPr lang="zh-CN" altLang="en-US" sz="1600" b="1" dirty="0"/>
              <a:t>节省劳动力成本：</a:t>
            </a:r>
            <a:r>
              <a:rPr lang="zh-CN" altLang="en-US" sz="1600" dirty="0"/>
              <a:t>每辆车节省人工</a:t>
            </a:r>
            <a:r>
              <a:rPr lang="en-US" altLang="zh-CN" sz="1600" dirty="0"/>
              <a:t>5</a:t>
            </a:r>
            <a:r>
              <a:rPr lang="zh-CN" altLang="en-US" sz="1600" dirty="0"/>
              <a:t>小时 </a:t>
            </a:r>
            <a:r>
              <a:rPr lang="en-US" altLang="zh-CN" sz="1600" dirty="0"/>
              <a:t>× 30</a:t>
            </a:r>
            <a:r>
              <a:rPr lang="zh-CN" altLang="en-US" sz="1600" dirty="0"/>
              <a:t>美元 </a:t>
            </a:r>
            <a:r>
              <a:rPr lang="en-US" altLang="zh-CN" sz="1600" dirty="0"/>
              <a:t>= 150</a:t>
            </a:r>
            <a:r>
              <a:rPr lang="zh-CN" altLang="en-US" sz="1600" dirty="0"/>
              <a:t>美元；需增加技术工程师成本</a:t>
            </a:r>
            <a:r>
              <a:rPr lang="en-US" altLang="zh-CN" sz="1600" dirty="0"/>
              <a:t>100</a:t>
            </a:r>
            <a:r>
              <a:rPr lang="zh-CN" altLang="en-US" sz="1600" dirty="0"/>
              <a:t>美元</a:t>
            </a:r>
            <a:r>
              <a:rPr lang="en-US" altLang="zh-CN" sz="1600" dirty="0"/>
              <a:t>/</a:t>
            </a:r>
            <a:r>
              <a:rPr lang="zh-CN" altLang="en-US" sz="1600" dirty="0"/>
              <a:t>辆；净节省：</a:t>
            </a:r>
            <a:r>
              <a:rPr lang="en-US" altLang="zh-CN" sz="1600" dirty="0"/>
              <a:t>150 - 100 = 50</a:t>
            </a:r>
            <a:r>
              <a:rPr lang="zh-CN" altLang="en-US" sz="1600" dirty="0"/>
              <a:t>美元</a:t>
            </a:r>
            <a:r>
              <a:rPr lang="en-US" altLang="zh-CN" sz="1600" dirty="0"/>
              <a:t>/</a:t>
            </a:r>
            <a:r>
              <a:rPr lang="zh-CN" altLang="en-US" sz="1600" dirty="0"/>
              <a:t>辆</a:t>
            </a:r>
            <a:endParaRPr lang="en-US" altLang="zh-CN" sz="1600" dirty="0"/>
          </a:p>
          <a:p>
            <a:pPr marL="742950" lvl="1" indent="-285750" algn="just">
              <a:lnSpc>
                <a:spcPct val="150000"/>
              </a:lnSpc>
              <a:spcBef>
                <a:spcPts val="1200"/>
              </a:spcBef>
              <a:buFont typeface="Wingdings" panose="05000000000000000000" pitchFamily="2" charset="2"/>
              <a:buChar char="l"/>
            </a:pPr>
            <a:r>
              <a:rPr lang="zh-CN" altLang="en-US" sz="1600" b="1" dirty="0"/>
              <a:t>资本开支与折旧：</a:t>
            </a:r>
            <a:r>
              <a:rPr lang="zh-CN" altLang="en-US" sz="1600" dirty="0"/>
              <a:t>自动化资本开支比常规工厂高 </a:t>
            </a:r>
            <a:r>
              <a:rPr lang="en-US" altLang="zh-CN" sz="1600" dirty="0"/>
              <a:t>4000</a:t>
            </a:r>
            <a:r>
              <a:rPr lang="zh-CN" altLang="en-US" sz="1600" dirty="0"/>
              <a:t>美元</a:t>
            </a:r>
            <a:r>
              <a:rPr lang="en-US" altLang="zh-CN" sz="1600" dirty="0"/>
              <a:t>/</a:t>
            </a:r>
            <a:r>
              <a:rPr lang="zh-CN" altLang="en-US" sz="1600" dirty="0"/>
              <a:t>台；使用期</a:t>
            </a:r>
            <a:r>
              <a:rPr lang="en-US" altLang="zh-CN" sz="1600" dirty="0"/>
              <a:t>7</a:t>
            </a:r>
            <a:r>
              <a:rPr lang="zh-CN" altLang="en-US" sz="1600" dirty="0"/>
              <a:t>年 → 折旧成本 ≈ </a:t>
            </a:r>
            <a:r>
              <a:rPr lang="en-US" altLang="zh-CN" sz="1600" dirty="0"/>
              <a:t>550</a:t>
            </a:r>
            <a:r>
              <a:rPr lang="zh-CN" altLang="en-US" sz="1600" dirty="0"/>
              <a:t>美元</a:t>
            </a:r>
            <a:r>
              <a:rPr lang="en-US" altLang="zh-CN" sz="1600" dirty="0"/>
              <a:t>/</a:t>
            </a:r>
            <a:r>
              <a:rPr lang="zh-CN" altLang="en-US" sz="1600" dirty="0"/>
              <a:t>台</a:t>
            </a:r>
            <a:endParaRPr lang="en-US" altLang="zh-CN" sz="1600" dirty="0"/>
          </a:p>
          <a:p>
            <a:pPr marL="742950" lvl="1" indent="-285750" algn="just">
              <a:lnSpc>
                <a:spcPct val="150000"/>
              </a:lnSpc>
              <a:spcBef>
                <a:spcPts val="1200"/>
              </a:spcBef>
              <a:buFont typeface="Wingdings" panose="05000000000000000000" pitchFamily="2" charset="2"/>
              <a:buChar char="l"/>
            </a:pPr>
            <a:r>
              <a:rPr lang="zh-CN" altLang="en-US" sz="1600" b="1" dirty="0"/>
              <a:t>结论：</a:t>
            </a:r>
            <a:r>
              <a:rPr lang="zh-CN" altLang="en-US" sz="1600" dirty="0"/>
              <a:t>总体并不经济。</a:t>
            </a:r>
            <a:endParaRPr lang="en-US" altLang="zh-CN" sz="1600" dirty="0"/>
          </a:p>
        </p:txBody>
      </p:sp>
      <p:pic>
        <p:nvPicPr>
          <p:cNvPr id="3078" name="Picture 6" descr="图片">
            <a:extLst>
              <a:ext uri="{FF2B5EF4-FFF2-40B4-BE49-F238E27FC236}">
                <a16:creationId xmlns:a16="http://schemas.microsoft.com/office/drawing/2014/main" id="{E9702A59-936F-4CFC-85F0-9F4FD2719FC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5945"/>
          <a:stretch/>
        </p:blipFill>
        <p:spPr bwMode="auto">
          <a:xfrm>
            <a:off x="6753507" y="4337693"/>
            <a:ext cx="2919577" cy="130822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图片">
            <a:extLst>
              <a:ext uri="{FF2B5EF4-FFF2-40B4-BE49-F238E27FC236}">
                <a16:creationId xmlns:a16="http://schemas.microsoft.com/office/drawing/2014/main" id="{9F2DCFF5-F746-469C-912A-7D78F821AD6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939507" y="353331"/>
            <a:ext cx="2441138" cy="137314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1D288AC4-6A5B-4FDD-BD66-160B876E2B2F}"/>
              </a:ext>
            </a:extLst>
          </p:cNvPr>
          <p:cNvSpPr txBox="1"/>
          <p:nvPr/>
        </p:nvSpPr>
        <p:spPr>
          <a:xfrm>
            <a:off x="6992515" y="1883221"/>
            <a:ext cx="2335122" cy="276999"/>
          </a:xfrm>
          <a:prstGeom prst="rect">
            <a:avLst/>
          </a:prstGeom>
          <a:noFill/>
        </p:spPr>
        <p:txBody>
          <a:bodyPr wrap="square" rtlCol="0">
            <a:spAutoFit/>
          </a:bodyPr>
          <a:lstStyle/>
          <a:p>
            <a:pPr algn="ctr"/>
            <a:r>
              <a:rPr lang="zh-CN" altLang="en-US" sz="1200" dirty="0"/>
              <a:t>组装中心全是机器人</a:t>
            </a:r>
          </a:p>
        </p:txBody>
      </p:sp>
      <p:pic>
        <p:nvPicPr>
          <p:cNvPr id="3088" name="Picture 16" descr="图片">
            <a:extLst>
              <a:ext uri="{FF2B5EF4-FFF2-40B4-BE49-F238E27FC236}">
                <a16:creationId xmlns:a16="http://schemas.microsoft.com/office/drawing/2014/main" id="{714AEE8D-A81F-44D3-9A3B-997E9C2CE51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603578" y="353331"/>
            <a:ext cx="2441136" cy="1373139"/>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C26BFA1D-CB70-4D9A-AF3D-7286B08473B1}"/>
              </a:ext>
            </a:extLst>
          </p:cNvPr>
          <p:cNvSpPr txBox="1"/>
          <p:nvPr/>
        </p:nvSpPr>
        <p:spPr>
          <a:xfrm>
            <a:off x="9709592" y="1882954"/>
            <a:ext cx="2335122" cy="276999"/>
          </a:xfrm>
          <a:prstGeom prst="rect">
            <a:avLst/>
          </a:prstGeom>
          <a:noFill/>
        </p:spPr>
        <p:txBody>
          <a:bodyPr wrap="square" rtlCol="0">
            <a:spAutoFit/>
          </a:bodyPr>
          <a:lstStyle/>
          <a:p>
            <a:pPr algn="ctr"/>
            <a:r>
              <a:rPr lang="zh-CN" altLang="en-US" sz="1200" dirty="0"/>
              <a:t>每一个机器人可以完成多种动作</a:t>
            </a:r>
          </a:p>
        </p:txBody>
      </p:sp>
      <p:pic>
        <p:nvPicPr>
          <p:cNvPr id="3090" name="Picture 18" descr="图片">
            <a:extLst>
              <a:ext uri="{FF2B5EF4-FFF2-40B4-BE49-F238E27FC236}">
                <a16:creationId xmlns:a16="http://schemas.microsoft.com/office/drawing/2014/main" id="{269413A9-ACFE-4A0F-AD07-3BB83396984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888735" y="2316970"/>
            <a:ext cx="2542681" cy="1430258"/>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DA4E0E51-1595-4B30-82EE-45B75C248213}"/>
              </a:ext>
            </a:extLst>
          </p:cNvPr>
          <p:cNvSpPr txBox="1"/>
          <p:nvPr/>
        </p:nvSpPr>
        <p:spPr>
          <a:xfrm>
            <a:off x="7401861" y="3794637"/>
            <a:ext cx="1622870" cy="307777"/>
          </a:xfrm>
          <a:prstGeom prst="rect">
            <a:avLst/>
          </a:prstGeom>
          <a:noFill/>
        </p:spPr>
        <p:txBody>
          <a:bodyPr wrap="square" rtlCol="0">
            <a:spAutoFit/>
          </a:bodyPr>
          <a:lstStyle/>
          <a:p>
            <a:pPr algn="ctr"/>
            <a:r>
              <a:rPr lang="zh-CN" altLang="en-US" sz="1400"/>
              <a:t>喷漆烤漆车间</a:t>
            </a:r>
            <a:endParaRPr lang="zh-CN" altLang="en-US" sz="1400" dirty="0"/>
          </a:p>
        </p:txBody>
      </p:sp>
      <p:pic>
        <p:nvPicPr>
          <p:cNvPr id="3092" name="Picture 20" descr="图片">
            <a:extLst>
              <a:ext uri="{FF2B5EF4-FFF2-40B4-BE49-F238E27FC236}">
                <a16:creationId xmlns:a16="http://schemas.microsoft.com/office/drawing/2014/main" id="{04CD40E2-B2BF-4953-AA15-F031859110BF}"/>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9742008" y="2316437"/>
            <a:ext cx="2270289" cy="127703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920B86B7-7C49-4D94-97CF-53DE6C248650}"/>
              </a:ext>
            </a:extLst>
          </p:cNvPr>
          <p:cNvSpPr txBox="1"/>
          <p:nvPr/>
        </p:nvSpPr>
        <p:spPr>
          <a:xfrm>
            <a:off x="9742008" y="3794636"/>
            <a:ext cx="2212177" cy="307777"/>
          </a:xfrm>
          <a:prstGeom prst="rect">
            <a:avLst/>
          </a:prstGeom>
          <a:noFill/>
        </p:spPr>
        <p:txBody>
          <a:bodyPr wrap="square" rtlCol="0">
            <a:spAutoFit/>
          </a:bodyPr>
          <a:lstStyle/>
          <a:p>
            <a:pPr algn="ctr"/>
            <a:r>
              <a:rPr lang="zh-CN" altLang="en-US" sz="1400" dirty="0"/>
              <a:t>组装车间，安装挡风玻璃</a:t>
            </a:r>
          </a:p>
        </p:txBody>
      </p:sp>
      <p:pic>
        <p:nvPicPr>
          <p:cNvPr id="3094" name="Picture 22" descr="图片">
            <a:extLst>
              <a:ext uri="{FF2B5EF4-FFF2-40B4-BE49-F238E27FC236}">
                <a16:creationId xmlns:a16="http://schemas.microsoft.com/office/drawing/2014/main" id="{8613A2C5-4C96-44FC-8F24-07722C4E8808}"/>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9742007" y="4230909"/>
            <a:ext cx="2270290" cy="1277038"/>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80C95280-A397-4205-9333-248F59B8C37F}"/>
              </a:ext>
            </a:extLst>
          </p:cNvPr>
          <p:cNvSpPr txBox="1"/>
          <p:nvPr/>
        </p:nvSpPr>
        <p:spPr>
          <a:xfrm>
            <a:off x="9832537" y="5664431"/>
            <a:ext cx="2212177" cy="307777"/>
          </a:xfrm>
          <a:prstGeom prst="rect">
            <a:avLst/>
          </a:prstGeom>
          <a:noFill/>
        </p:spPr>
        <p:txBody>
          <a:bodyPr wrap="square" rtlCol="0">
            <a:spAutoFit/>
          </a:bodyPr>
          <a:lstStyle/>
          <a:p>
            <a:pPr algn="ctr"/>
            <a:r>
              <a:rPr lang="zh-CN" altLang="en-US" sz="1400" dirty="0"/>
              <a:t>组装车间，安装座椅</a:t>
            </a:r>
          </a:p>
        </p:txBody>
      </p:sp>
    </p:spTree>
    <p:custDataLst>
      <p:tags r:id="rId1"/>
    </p:custDataLst>
    <p:extLst>
      <p:ext uri="{BB962C8B-B14F-4D97-AF65-F5344CB8AC3E}">
        <p14:creationId xmlns:p14="http://schemas.microsoft.com/office/powerpoint/2010/main" val="426794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19" grpId="0"/>
      <p:bldP spid="26"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人工智能经济与人工智能经济学</a:t>
            </a:r>
          </a:p>
        </p:txBody>
      </p:sp>
      <p:sp>
        <p:nvSpPr>
          <p:cNvPr id="2" name="文本框 1">
            <a:extLst>
              <a:ext uri="{FF2B5EF4-FFF2-40B4-BE49-F238E27FC236}">
                <a16:creationId xmlns:a16="http://schemas.microsoft.com/office/drawing/2014/main" id="{387BC256-CA18-4E96-A1A7-986AC572EAB2}"/>
              </a:ext>
            </a:extLst>
          </p:cNvPr>
          <p:cNvSpPr txBox="1"/>
          <p:nvPr/>
        </p:nvSpPr>
        <p:spPr>
          <a:xfrm>
            <a:off x="442622" y="957993"/>
            <a:ext cx="11206040" cy="4382610"/>
          </a:xfrm>
          <a:prstGeom prst="rect">
            <a:avLst/>
          </a:prstGeom>
          <a:noFill/>
        </p:spPr>
        <p:txBody>
          <a:bodyPr wrap="square" rtlCol="0">
            <a:spAutoFit/>
          </a:bodyPr>
          <a:lstStyle/>
          <a:p>
            <a:pPr algn="just">
              <a:lnSpc>
                <a:spcPct val="150000"/>
              </a:lnSpc>
              <a:spcBef>
                <a:spcPts val="1200"/>
              </a:spcBef>
            </a:pPr>
            <a:r>
              <a:rPr lang="zh-CN" altLang="en-US" sz="2400" b="1" dirty="0">
                <a:solidFill>
                  <a:srgbClr val="AE282F"/>
                </a:solidFill>
              </a:rPr>
              <a:t>“熄灯工厂”面临的挑战</a:t>
            </a:r>
            <a:endParaRPr lang="en-US" altLang="zh-CN" sz="2400" b="1" dirty="0">
              <a:solidFill>
                <a:srgbClr val="AE282F"/>
              </a:solidFill>
            </a:endParaRPr>
          </a:p>
          <a:p>
            <a:pPr marL="742950" lvl="1" indent="-285750" algn="just">
              <a:lnSpc>
                <a:spcPct val="150000"/>
              </a:lnSpc>
              <a:spcBef>
                <a:spcPts val="1200"/>
              </a:spcBef>
              <a:buFont typeface="Wingdings" panose="05000000000000000000" pitchFamily="2" charset="2"/>
              <a:buChar char="l"/>
            </a:pPr>
            <a:r>
              <a:rPr lang="zh-CN" altLang="en-US" b="1" dirty="0"/>
              <a:t>可预测的流程：</a:t>
            </a:r>
            <a:r>
              <a:rPr lang="zh-CN" altLang="en-US" dirty="0"/>
              <a:t>大多数工厂流程都涉及重复任务，用机器人执行这些任务技术上可行且有利可图。例如，自动导引车可以沿着预定路径在车间内轻松导航。然而，</a:t>
            </a:r>
            <a:r>
              <a:rPr lang="zh-CN" altLang="en-US" b="1" dirty="0">
                <a:solidFill>
                  <a:srgbClr val="AE282F"/>
                </a:solidFill>
              </a:rPr>
              <a:t>安装和维护这些机器人需要高技能劳动力，限制降低整体劳动力成本的潜力</a:t>
            </a:r>
            <a:r>
              <a:rPr lang="zh-CN" altLang="en-US" dirty="0"/>
              <a:t>。</a:t>
            </a:r>
            <a:endParaRPr lang="en-US" altLang="zh-CN" dirty="0"/>
          </a:p>
          <a:p>
            <a:pPr marL="742950" lvl="1" indent="-285750" algn="just">
              <a:lnSpc>
                <a:spcPct val="150000"/>
              </a:lnSpc>
              <a:spcBef>
                <a:spcPts val="1200"/>
              </a:spcBef>
              <a:buFont typeface="Wingdings" panose="05000000000000000000" pitchFamily="2" charset="2"/>
              <a:buChar char="l"/>
            </a:pPr>
            <a:r>
              <a:rPr lang="zh-CN" altLang="en-US" b="1" dirty="0"/>
              <a:t>不可预测的流程：</a:t>
            </a:r>
            <a:r>
              <a:rPr lang="zh-CN" altLang="en-US" dirty="0"/>
              <a:t>即使在严格控制的环境中，一些工厂流程本质上仍然是非结构化的。</a:t>
            </a:r>
            <a:r>
              <a:rPr lang="zh-CN" altLang="en-US" b="1" dirty="0">
                <a:solidFill>
                  <a:srgbClr val="AE282F"/>
                </a:solidFill>
              </a:rPr>
              <a:t>预先编程的机器人往往无法适应这些复杂的意外情况。</a:t>
            </a:r>
            <a:r>
              <a:rPr lang="zh-CN" altLang="en-US" dirty="0"/>
              <a:t>例如，自动质量控制有时无法识别首次出现的缺陷。</a:t>
            </a:r>
            <a:endParaRPr lang="en-US" altLang="zh-CN" dirty="0"/>
          </a:p>
          <a:p>
            <a:pPr marL="742950" lvl="1" indent="-285750" algn="just">
              <a:lnSpc>
                <a:spcPct val="150000"/>
              </a:lnSpc>
              <a:spcBef>
                <a:spcPts val="1200"/>
              </a:spcBef>
              <a:buFont typeface="Wingdings" panose="05000000000000000000" pitchFamily="2" charset="2"/>
              <a:buChar char="l"/>
            </a:pPr>
            <a:r>
              <a:rPr lang="zh-CN" altLang="en-US" b="1" dirty="0"/>
              <a:t>不可自动化的流程：</a:t>
            </a:r>
            <a:r>
              <a:rPr lang="zh-CN" altLang="en-US" dirty="0"/>
              <a:t>由于当前技术的局限性，</a:t>
            </a:r>
            <a:r>
              <a:rPr lang="zh-CN" altLang="en-US" b="1" dirty="0">
                <a:solidFill>
                  <a:srgbClr val="AE282F"/>
                </a:solidFill>
              </a:rPr>
              <a:t>某些复杂的流程无法实现自动化</a:t>
            </a:r>
            <a:r>
              <a:rPr lang="zh-CN" altLang="en-US" dirty="0"/>
              <a:t>，例如机器人在“组装”过程中就会遇到困难。“组装”是指将各种小部件拾取并组织在一起的过程，这些小部件要么过于相似，机器人很难识别，要么过于不同，机器人无法正确抓取，因此这些任务仍需人工完成。</a:t>
            </a:r>
            <a:endParaRPr lang="en-US" altLang="zh-CN" dirty="0"/>
          </a:p>
        </p:txBody>
      </p:sp>
    </p:spTree>
    <p:custDataLst>
      <p:tags r:id="rId1"/>
    </p:custDataLst>
    <p:extLst>
      <p:ext uri="{BB962C8B-B14F-4D97-AF65-F5344CB8AC3E}">
        <p14:creationId xmlns:p14="http://schemas.microsoft.com/office/powerpoint/2010/main" val="221198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人工智能经济与人工智能经济学</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87BC256-CA18-4E96-A1A7-986AC572EAB2}"/>
                  </a:ext>
                </a:extLst>
              </p:cNvPr>
              <p:cNvSpPr txBox="1"/>
              <p:nvPr/>
            </p:nvSpPr>
            <p:spPr>
              <a:xfrm>
                <a:off x="487300" y="1029944"/>
                <a:ext cx="11217399" cy="5109091"/>
              </a:xfrm>
              <a:prstGeom prst="rect">
                <a:avLst/>
              </a:prstGeom>
              <a:noFill/>
            </p:spPr>
            <p:txBody>
              <a:bodyPr wrap="square" rtlCol="0">
                <a:spAutoFit/>
              </a:bodyPr>
              <a:lstStyle/>
              <a:p>
                <a:pPr algn="just">
                  <a:spcBef>
                    <a:spcPts val="1800"/>
                  </a:spcBef>
                </a:pPr>
                <a:r>
                  <a:rPr lang="zh-CN" altLang="en-US" sz="2000" b="1" dirty="0">
                    <a:solidFill>
                      <a:srgbClr val="AE282F"/>
                    </a:solidFill>
                  </a:rPr>
                  <a:t>为什么</a:t>
                </a:r>
                <a:r>
                  <a:rPr lang="en-US" altLang="zh-CN" sz="2000" b="1" dirty="0">
                    <a:solidFill>
                      <a:srgbClr val="AE282F"/>
                    </a:solidFill>
                  </a:rPr>
                  <a:t>AI</a:t>
                </a:r>
                <a:r>
                  <a:rPr lang="zh-CN" altLang="en-US" sz="2000" b="1" dirty="0">
                    <a:solidFill>
                      <a:srgbClr val="AE282F"/>
                    </a:solidFill>
                  </a:rPr>
                  <a:t>能让熄灯工厂更可行？</a:t>
                </a:r>
                <a:endParaRPr lang="en-US" altLang="zh-CN" sz="2000" b="1" dirty="0">
                  <a:solidFill>
                    <a:srgbClr val="AE282F"/>
                  </a:solidFill>
                </a:endParaRPr>
              </a:p>
              <a:p>
                <a:pPr marL="742950" lvl="1" indent="-285750" algn="just">
                  <a:spcBef>
                    <a:spcPts val="1800"/>
                  </a:spcBef>
                  <a:buFont typeface="Wingdings" panose="05000000000000000000" pitchFamily="2" charset="2"/>
                  <a:buChar char="ü"/>
                </a:pPr>
                <a:r>
                  <a:rPr lang="zh-CN" altLang="en-US" b="1" dirty="0"/>
                  <a:t>具身智能体</a:t>
                </a:r>
                <a:r>
                  <a:rPr lang="zh-CN" altLang="en-US" dirty="0"/>
                  <a:t>将</a:t>
                </a:r>
                <a:r>
                  <a:rPr lang="zh-CN" altLang="en-US" b="1" dirty="0"/>
                  <a:t>生成式</a:t>
                </a:r>
                <a:r>
                  <a:rPr lang="en-US" altLang="zh-CN" b="1" dirty="0"/>
                  <a:t>AI</a:t>
                </a:r>
                <a:r>
                  <a:rPr lang="zh-CN" altLang="en-US" dirty="0"/>
                  <a:t>的能力带入了</a:t>
                </a:r>
                <a:r>
                  <a:rPr lang="zh-CN" altLang="en-US" b="1" dirty="0"/>
                  <a:t>机器人的物理世界</a:t>
                </a:r>
                <a:r>
                  <a:rPr lang="zh-CN" altLang="en-US" dirty="0"/>
                  <a:t>。</a:t>
                </a:r>
                <a:endParaRPr lang="en-US" altLang="zh-CN" dirty="0"/>
              </a:p>
              <a:p>
                <a:pPr marL="742950" lvl="1" indent="-285750" algn="just">
                  <a:spcBef>
                    <a:spcPts val="1800"/>
                  </a:spcBef>
                  <a:buFont typeface="Wingdings" panose="05000000000000000000" pitchFamily="2" charset="2"/>
                  <a:buChar char="ü"/>
                </a:pPr>
                <a:r>
                  <a:rPr lang="zh-CN" altLang="en-US" b="1" dirty="0"/>
                  <a:t>指令简单：</a:t>
                </a:r>
                <a:r>
                  <a:rPr lang="zh-CN" altLang="en-US" dirty="0"/>
                  <a:t>生成式</a:t>
                </a:r>
                <a:r>
                  <a:rPr lang="en-US" altLang="zh-CN" dirty="0"/>
                  <a:t>AI</a:t>
                </a:r>
                <a:r>
                  <a:rPr lang="zh-CN" altLang="en-US" dirty="0"/>
                  <a:t>为非技术人员提供指导机器人的自然语言界面。</a:t>
                </a:r>
                <a:r>
                  <a:rPr lang="en-US" altLang="zh-CN" dirty="0"/>
                  <a:t>Sereact</a:t>
                </a:r>
                <a:r>
                  <a:rPr lang="zh-CN" altLang="en-US" dirty="0"/>
                  <a:t>公司的</a:t>
                </a:r>
                <a:r>
                  <a:rPr lang="en-US" altLang="zh-CN" dirty="0"/>
                  <a:t>PickGPT</a:t>
                </a:r>
                <a:r>
                  <a:rPr lang="zh-CN" altLang="en-US" dirty="0"/>
                  <a:t>，工人通过“我需要打包订单”等简单指令与机器人进行互动。</a:t>
                </a:r>
                <a:endParaRPr lang="en-US" altLang="zh-CN" dirty="0"/>
              </a:p>
              <a:p>
                <a:pPr lvl="1" algn="just">
                  <a:spcBef>
                    <a:spcPts val="1800"/>
                  </a:spcBef>
                </a:pPr>
                <a:r>
                  <a:rPr lang="en-US" altLang="zh-CN" dirty="0"/>
                  <a:t>		      </a:t>
                </a:r>
                <a:r>
                  <a:rPr lang="zh-CN" altLang="en-US" b="1" dirty="0">
                    <a:solidFill>
                      <a:srgbClr val="AE282F"/>
                    </a:solidFill>
                  </a:rPr>
                  <a:t>每</a:t>
                </a:r>
                <a:r>
                  <a:rPr lang="en-US" altLang="zh-CN" b="1" dirty="0">
                    <a:solidFill>
                      <a:srgbClr val="AE282F"/>
                    </a:solidFill>
                  </a:rPr>
                  <a:t>8</a:t>
                </a:r>
                <a:r>
                  <a:rPr lang="zh-CN" altLang="en-US" b="1" dirty="0">
                    <a:solidFill>
                      <a:srgbClr val="AE282F"/>
                    </a:solidFill>
                  </a:rPr>
                  <a:t>个机器人就配备一名专业工人 </a:t>
                </a:r>
                <a14:m>
                  <m:oMath xmlns:m="http://schemas.openxmlformats.org/officeDocument/2006/math">
                    <m:r>
                      <a:rPr lang="zh-CN" altLang="en-US" b="1" i="1" smtClean="0">
                        <a:solidFill>
                          <a:srgbClr val="AE282F"/>
                        </a:solidFill>
                        <a:latin typeface="Cambria Math" panose="02040503050406030204" pitchFamily="18" charset="0"/>
                      </a:rPr>
                      <m:t>→</m:t>
                    </m:r>
                  </m:oMath>
                </a14:m>
                <a:r>
                  <a:rPr lang="zh-CN" altLang="en-US" b="1" dirty="0">
                    <a:solidFill>
                      <a:srgbClr val="AE282F"/>
                    </a:solidFill>
                  </a:rPr>
                  <a:t> 每</a:t>
                </a:r>
                <a:r>
                  <a:rPr lang="en-US" altLang="zh-CN" b="1" dirty="0">
                    <a:solidFill>
                      <a:srgbClr val="AE282F"/>
                    </a:solidFill>
                  </a:rPr>
                  <a:t>25</a:t>
                </a:r>
                <a:r>
                  <a:rPr lang="zh-CN" altLang="en-US" b="1" dirty="0">
                    <a:solidFill>
                      <a:srgbClr val="AE282F"/>
                    </a:solidFill>
                  </a:rPr>
                  <a:t>个机器人配备一名非专业工人</a:t>
                </a:r>
                <a:endParaRPr lang="en-US" altLang="zh-CN" b="1" dirty="0"/>
              </a:p>
              <a:p>
                <a:pPr marL="742950" lvl="1" indent="-285750" algn="just">
                  <a:spcBef>
                    <a:spcPts val="1800"/>
                  </a:spcBef>
                  <a:buFont typeface="Wingdings" panose="05000000000000000000" pitchFamily="2" charset="2"/>
                  <a:buChar char="ü"/>
                </a:pPr>
                <a:r>
                  <a:rPr lang="zh-CN" altLang="en-US" b="1" dirty="0"/>
                  <a:t>任务多样性：</a:t>
                </a:r>
                <a:r>
                  <a:rPr lang="zh-CN" altLang="en-US" dirty="0"/>
                  <a:t>在电缆布线、物体操作和拾放等不同任务中，</a:t>
                </a:r>
                <a:r>
                  <a:rPr lang="zh-CN" altLang="en-US" b="1" dirty="0"/>
                  <a:t>通用机器人人工智能</a:t>
                </a:r>
                <a:r>
                  <a:rPr lang="zh-CN" altLang="en-US" dirty="0"/>
                  <a:t>的表现比专业机器人高出</a:t>
                </a:r>
                <a:r>
                  <a:rPr lang="en-US" altLang="zh-CN" dirty="0"/>
                  <a:t>50%</a:t>
                </a:r>
                <a:r>
                  <a:rPr lang="zh-CN" altLang="en-US" dirty="0"/>
                  <a:t>以上。</a:t>
                </a:r>
                <a:endParaRPr lang="en-US" altLang="zh-CN" dirty="0"/>
              </a:p>
              <a:p>
                <a:pPr marL="742950" lvl="1" indent="-285750" algn="just">
                  <a:spcBef>
                    <a:spcPts val="1800"/>
                  </a:spcBef>
                  <a:buFont typeface="Wingdings" panose="05000000000000000000" pitchFamily="2" charset="2"/>
                  <a:buChar char="ü"/>
                </a:pPr>
                <a:r>
                  <a:rPr lang="zh-CN" altLang="en-US" b="1" dirty="0"/>
                  <a:t>适应能力提升：</a:t>
                </a:r>
                <a:r>
                  <a:rPr lang="zh-CN" altLang="en-US" dirty="0"/>
                  <a:t>机器人可以动态识别并适应不断变化的工业环境。例如，</a:t>
                </a:r>
                <a:r>
                  <a:rPr lang="en-US" altLang="zh-CN" dirty="0"/>
                  <a:t>Covariant</a:t>
                </a:r>
                <a:r>
                  <a:rPr lang="zh-CN" altLang="en-US" dirty="0"/>
                  <a:t>公司的机器人基础模型可自行设计策略，以应对具有挑战性的拾放任务，如摇晃箱子以更轻松地抓取其中物品。</a:t>
                </a:r>
                <a:r>
                  <a:rPr lang="en-US" altLang="zh-CN" dirty="0"/>
                  <a:t>Covariant</a:t>
                </a:r>
                <a:r>
                  <a:rPr lang="zh-CN" altLang="en-US" dirty="0"/>
                  <a:t>模型能很好地适应环境，因为它是</a:t>
                </a:r>
                <a:r>
                  <a:rPr lang="zh-CN" altLang="en-US" b="1" dirty="0"/>
                  <a:t>从数百万个真实机器人拾取物品的多模态数据集中学习的</a:t>
                </a:r>
                <a:r>
                  <a:rPr lang="zh-CN" altLang="en-US" dirty="0"/>
                  <a:t>。</a:t>
                </a:r>
                <a:endParaRPr lang="en-US" altLang="zh-CN" dirty="0"/>
              </a:p>
              <a:p>
                <a:pPr marL="742950" lvl="1" indent="-285750" algn="just">
                  <a:spcBef>
                    <a:spcPts val="1800"/>
                  </a:spcBef>
                  <a:buFont typeface="Wingdings" panose="05000000000000000000" pitchFamily="2" charset="2"/>
                  <a:buChar char="ü"/>
                </a:pPr>
                <a:r>
                  <a:rPr lang="zh-CN" altLang="en-US" b="1" dirty="0"/>
                  <a:t>像人一样灵巧：</a:t>
                </a:r>
                <a:r>
                  <a:rPr lang="zh-CN" altLang="en-US" dirty="0"/>
                  <a:t>丰田综合研究所正在开发一种</a:t>
                </a:r>
                <a:r>
                  <a:rPr lang="zh-CN" altLang="en-US" b="1" dirty="0"/>
                  <a:t>“机器人幼儿园”</a:t>
                </a:r>
                <a:r>
                  <a:rPr lang="zh-CN" altLang="en-US" dirty="0"/>
                  <a:t>，远程操作员可以手动控制机器人完成</a:t>
                </a:r>
                <a:r>
                  <a:rPr lang="en-US" altLang="zh-CN" dirty="0"/>
                  <a:t>200</a:t>
                </a:r>
                <a:r>
                  <a:rPr lang="zh-CN" altLang="en-US" dirty="0"/>
                  <a:t>多种常见的人类技能，如使用工具和倒入液体，而</a:t>
                </a:r>
                <a:r>
                  <a:rPr lang="en-US" altLang="zh-CN" b="1" dirty="0"/>
                  <a:t>AI</a:t>
                </a:r>
                <a:r>
                  <a:rPr lang="zh-CN" altLang="en-US" b="1" dirty="0"/>
                  <a:t>生成模型则会在后台学习这些行为</a:t>
                </a:r>
                <a:r>
                  <a:rPr lang="zh-CN" altLang="en-US" dirty="0"/>
                  <a:t>。根据谷歌的展示，机器人甚至可以通过</a:t>
                </a:r>
                <a:r>
                  <a:rPr lang="zh-CN" altLang="en-US" b="1" dirty="0"/>
                  <a:t>在视频上绘制人类运动轨迹来进行学习</a:t>
                </a:r>
                <a:r>
                  <a:rPr lang="zh-CN" altLang="en-US" dirty="0"/>
                  <a:t>。</a:t>
                </a:r>
                <a:endParaRPr lang="en-US" altLang="zh-CN" dirty="0"/>
              </a:p>
            </p:txBody>
          </p:sp>
        </mc:Choice>
        <mc:Fallback xmlns="">
          <p:sp>
            <p:nvSpPr>
              <p:cNvPr id="2" name="文本框 1">
                <a:extLst>
                  <a:ext uri="{FF2B5EF4-FFF2-40B4-BE49-F238E27FC236}">
                    <a16:creationId xmlns:a16="http://schemas.microsoft.com/office/drawing/2014/main" id="{387BC256-CA18-4E96-A1A7-986AC572EAB2}"/>
                  </a:ext>
                </a:extLst>
              </p:cNvPr>
              <p:cNvSpPr txBox="1">
                <a:spLocks noRot="1" noChangeAspect="1" noMove="1" noResize="1" noEditPoints="1" noAdjustHandles="1" noChangeArrowheads="1" noChangeShapeType="1" noTextEdit="1"/>
              </p:cNvSpPr>
              <p:nvPr/>
            </p:nvSpPr>
            <p:spPr>
              <a:xfrm>
                <a:off x="487300" y="1029944"/>
                <a:ext cx="11217399" cy="5109091"/>
              </a:xfrm>
              <a:prstGeom prst="rect">
                <a:avLst/>
              </a:prstGeom>
              <a:blipFill>
                <a:blip r:embed="rId4"/>
                <a:stretch>
                  <a:fillRect l="-598" t="-716" r="-2446" b="-95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29851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3A71081-D368-D1F4-2DD3-79229E073157}"/>
              </a:ext>
            </a:extLst>
          </p:cNvPr>
          <p:cNvSpPr txBox="1"/>
          <p:nvPr>
            <p:custDataLst>
              <p:tags r:id="rId2"/>
            </p:custDataLst>
          </p:nvPr>
        </p:nvSpPr>
        <p:spPr>
          <a:xfrm>
            <a:off x="1787912" y="1850483"/>
            <a:ext cx="8616175" cy="2143125"/>
          </a:xfrm>
          <a:prstGeom prst="rect">
            <a:avLst/>
          </a:prstGeom>
          <a:noFill/>
        </p:spPr>
        <p:txBody>
          <a:bodyPr vert="horz" wrap="square" rtlCol="0" anchor="ctr" anchorCtr="0">
            <a:noAutofit/>
          </a:bodyPr>
          <a:lstStyle/>
          <a:p>
            <a:pPr algn="ctr">
              <a:lnSpc>
                <a:spcPct val="200000"/>
              </a:lnSpc>
            </a:pPr>
            <a:r>
              <a:rPr lang="zh-CN" altLang="en-US" sz="2800" b="1" dirty="0"/>
              <a:t>课堂互动：如果你是某制造业企业家，你该如何决定是否建设“熄灯工厂”？</a:t>
            </a:r>
          </a:p>
        </p:txBody>
      </p:sp>
      <p:sp>
        <p:nvSpPr>
          <p:cNvPr id="14" name="圆角矩形 13">
            <a:extLst>
              <a:ext uri="{FF2B5EF4-FFF2-40B4-BE49-F238E27FC236}">
                <a16:creationId xmlns:a16="http://schemas.microsoft.com/office/drawing/2014/main" id="{772D4D61-F6DF-C5BE-89A0-320E5831E7BF}"/>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2" name="组合 11">
            <a:extLst>
              <a:ext uri="{FF2B5EF4-FFF2-40B4-BE49-F238E27FC236}">
                <a16:creationId xmlns:a16="http://schemas.microsoft.com/office/drawing/2014/main" id="{B3C28C19-0D0D-C20D-C1E8-523347D3C459}"/>
              </a:ext>
            </a:extLst>
          </p:cNvPr>
          <p:cNvGrpSpPr/>
          <p:nvPr>
            <p:custDataLst>
              <p:tags r:id="rId4"/>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A16C6D7D-9702-D8FB-BC7F-3131DD13289F}"/>
                </a:ext>
              </a:extLst>
            </p:cNvPr>
            <p:cNvSpPr/>
            <p:nvPr>
              <p:custDataLst>
                <p:tags r:id="rId6"/>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2FF55DD1-2338-7953-159C-49422A6FA97D}"/>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1A92D0BB-A105-2198-34DA-FD946402F941}"/>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823B0C44-E21E-8856-171B-D841126F3C50}"/>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F88F07C5-8B76-E2D7-FE6F-F2EBFBA2004F}"/>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59467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第二节 人工智能经济与人工智能经济学</a:t>
            </a:r>
          </a:p>
          <a:p>
            <a:endParaRPr lang="zh-CN" altLang="en-US" dirty="0">
              <a:solidFill>
                <a:schemeClr val="accent1"/>
              </a:solidFill>
            </a:endParaRPr>
          </a:p>
        </p:txBody>
      </p:sp>
      <p:grpSp>
        <p:nvGrpSpPr>
          <p:cNvPr id="4" name="组合 3">
            <a:extLst>
              <a:ext uri="{FF2B5EF4-FFF2-40B4-BE49-F238E27FC236}">
                <a16:creationId xmlns:a16="http://schemas.microsoft.com/office/drawing/2014/main" id="{0DEA34E0-7358-48B8-B38A-653A24090A66}"/>
              </a:ext>
            </a:extLst>
          </p:cNvPr>
          <p:cNvGrpSpPr/>
          <p:nvPr/>
        </p:nvGrpSpPr>
        <p:grpSpPr>
          <a:xfrm>
            <a:off x="1441106" y="1993505"/>
            <a:ext cx="9609139" cy="825498"/>
            <a:chOff x="677861" y="1231900"/>
            <a:chExt cx="9609139" cy="783753"/>
          </a:xfrm>
        </p:grpSpPr>
        <p:sp>
          <p:nvSpPr>
            <p:cNvPr id="2" name="矩形: 圆角 1">
              <a:extLst>
                <a:ext uri="{FF2B5EF4-FFF2-40B4-BE49-F238E27FC236}">
                  <a16:creationId xmlns:a16="http://schemas.microsoft.com/office/drawing/2014/main" id="{D008C939-A86D-482B-B5B7-FA5B45534D0B}"/>
                </a:ext>
              </a:extLst>
            </p:cNvPr>
            <p:cNvSpPr/>
            <p:nvPr/>
          </p:nvSpPr>
          <p:spPr>
            <a:xfrm>
              <a:off x="677861" y="1235075"/>
              <a:ext cx="42608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b="1" dirty="0"/>
                <a:t>人工智能</a:t>
              </a:r>
              <a:r>
                <a:rPr lang="zh-CN" altLang="en-US" b="1" dirty="0"/>
                <a:t>：</a:t>
              </a:r>
              <a:r>
                <a:rPr lang="zh-CN" altLang="zh-CN" dirty="0"/>
                <a:t>计算机科学的一个分支</a:t>
              </a:r>
              <a:endParaRPr lang="zh-CN" altLang="en-US" dirty="0"/>
            </a:p>
          </p:txBody>
        </p:sp>
        <p:sp>
          <p:nvSpPr>
            <p:cNvPr id="7" name="矩形: 圆角 6">
              <a:extLst>
                <a:ext uri="{FF2B5EF4-FFF2-40B4-BE49-F238E27FC236}">
                  <a16:creationId xmlns:a16="http://schemas.microsoft.com/office/drawing/2014/main" id="{6B7C94BE-4406-4241-8D99-2D8DBE103CC3}"/>
                </a:ext>
              </a:extLst>
            </p:cNvPr>
            <p:cNvSpPr/>
            <p:nvPr/>
          </p:nvSpPr>
          <p:spPr>
            <a:xfrm>
              <a:off x="6026150" y="1231900"/>
              <a:ext cx="42608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b="1" dirty="0"/>
                <a:t>经济学</a:t>
              </a:r>
              <a:r>
                <a:rPr lang="zh-CN" altLang="en-US" b="1" dirty="0"/>
                <a:t>：</a:t>
              </a:r>
              <a:r>
                <a:rPr lang="zh-CN" altLang="zh-CN" dirty="0"/>
                <a:t>研究资源分配与利用的学科</a:t>
              </a:r>
              <a:endParaRPr lang="zh-CN" altLang="en-US" dirty="0"/>
            </a:p>
          </p:txBody>
        </p:sp>
        <p:sp>
          <p:nvSpPr>
            <p:cNvPr id="3" name="箭头: 丁字 2">
              <a:extLst>
                <a:ext uri="{FF2B5EF4-FFF2-40B4-BE49-F238E27FC236}">
                  <a16:creationId xmlns:a16="http://schemas.microsoft.com/office/drawing/2014/main" id="{FC028376-1E54-4628-81D3-88434AD9C7B8}"/>
                </a:ext>
              </a:extLst>
            </p:cNvPr>
            <p:cNvSpPr/>
            <p:nvPr/>
          </p:nvSpPr>
          <p:spPr>
            <a:xfrm rot="10800000">
              <a:off x="4957759" y="1356683"/>
              <a:ext cx="1055689" cy="658970"/>
            </a:xfrm>
            <a:prstGeom prst="leftRightUpArrow">
              <a:avLst>
                <a:gd name="adj1" fmla="val 25000"/>
                <a:gd name="adj2" fmla="val 26133"/>
                <a:gd name="adj3" fmla="val 20470"/>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5" name="矩形: 圆角 4">
            <a:extLst>
              <a:ext uri="{FF2B5EF4-FFF2-40B4-BE49-F238E27FC236}">
                <a16:creationId xmlns:a16="http://schemas.microsoft.com/office/drawing/2014/main" id="{DB3FC04B-8758-47AE-AABE-07DA35B22A68}"/>
              </a:ext>
            </a:extLst>
          </p:cNvPr>
          <p:cNvSpPr/>
          <p:nvPr/>
        </p:nvSpPr>
        <p:spPr>
          <a:xfrm>
            <a:off x="1857826" y="2861908"/>
            <a:ext cx="8807450" cy="1238692"/>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zh-CN" sz="2000" b="1" dirty="0"/>
              <a:t>人工智能经济学</a:t>
            </a:r>
            <a:r>
              <a:rPr lang="zh-CN" altLang="en-US" sz="2000" b="1" dirty="0"/>
              <a:t>：</a:t>
            </a:r>
            <a:r>
              <a:rPr lang="zh-CN" altLang="zh-CN" sz="2000" dirty="0"/>
              <a:t>为了应对人工智能对经济领域带来的挑战与机遇，通过经济学的视角分析人工智能的经济效应，为政策制定、企业决策及学术研究提供理论支撑。</a:t>
            </a:r>
            <a:endParaRPr lang="zh-CN" altLang="en-US" sz="2000" dirty="0"/>
          </a:p>
        </p:txBody>
      </p:sp>
      <p:grpSp>
        <p:nvGrpSpPr>
          <p:cNvPr id="45" name="组合 44">
            <a:extLst>
              <a:ext uri="{FF2B5EF4-FFF2-40B4-BE49-F238E27FC236}">
                <a16:creationId xmlns:a16="http://schemas.microsoft.com/office/drawing/2014/main" id="{07822E2E-DFF6-4C4E-874B-433615E9F75D}"/>
              </a:ext>
            </a:extLst>
          </p:cNvPr>
          <p:cNvGrpSpPr/>
          <p:nvPr/>
        </p:nvGrpSpPr>
        <p:grpSpPr>
          <a:xfrm>
            <a:off x="2947443" y="5016885"/>
            <a:ext cx="6707728" cy="599357"/>
            <a:chOff x="3300457" y="3155934"/>
            <a:chExt cx="4994422" cy="425813"/>
          </a:xfrm>
        </p:grpSpPr>
        <p:sp>
          <p:nvSpPr>
            <p:cNvPr id="42" name="矩形: 圆角 41">
              <a:extLst>
                <a:ext uri="{FF2B5EF4-FFF2-40B4-BE49-F238E27FC236}">
                  <a16:creationId xmlns:a16="http://schemas.microsoft.com/office/drawing/2014/main" id="{092147E3-A7D4-4237-837F-3B20821DDEA1}"/>
                </a:ext>
              </a:extLst>
            </p:cNvPr>
            <p:cNvSpPr/>
            <p:nvPr/>
          </p:nvSpPr>
          <p:spPr>
            <a:xfrm>
              <a:off x="3300457" y="3173304"/>
              <a:ext cx="2114550" cy="40844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Arial" panose="020B0604020202020204" pitchFamily="34" charset="0"/>
                </a:rPr>
                <a:t>AI</a:t>
              </a:r>
              <a:r>
                <a:rPr lang="zh-CN" altLang="en-US" sz="2400" b="1" dirty="0">
                  <a:latin typeface="Arial" panose="020B0604020202020204" pitchFamily="34" charset="0"/>
                </a:rPr>
                <a:t>对经济的影响</a:t>
              </a:r>
              <a:endParaRPr lang="zh-CN" altLang="en-US" sz="2400" dirty="0"/>
            </a:p>
          </p:txBody>
        </p:sp>
        <p:sp>
          <p:nvSpPr>
            <p:cNvPr id="43" name="矩形: 圆角 42">
              <a:extLst>
                <a:ext uri="{FF2B5EF4-FFF2-40B4-BE49-F238E27FC236}">
                  <a16:creationId xmlns:a16="http://schemas.microsoft.com/office/drawing/2014/main" id="{871BF28F-54E1-4CF8-98DC-69912831AC21}"/>
                </a:ext>
              </a:extLst>
            </p:cNvPr>
            <p:cNvSpPr/>
            <p:nvPr/>
          </p:nvSpPr>
          <p:spPr>
            <a:xfrm>
              <a:off x="6180329" y="3173304"/>
              <a:ext cx="2114550" cy="40844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dirty="0">
                  <a:latin typeface="Arial" panose="020B0604020202020204" pitchFamily="34" charset="0"/>
                </a:rPr>
                <a:t>经济学指导</a:t>
              </a:r>
              <a:r>
                <a:rPr lang="en-US" altLang="zh-CN" sz="2400" b="1" dirty="0">
                  <a:latin typeface="Arial" panose="020B0604020202020204" pitchFamily="34" charset="0"/>
                </a:rPr>
                <a:t>AI</a:t>
              </a:r>
              <a:r>
                <a:rPr lang="zh-CN" altLang="en-US" sz="2400" b="1" dirty="0">
                  <a:latin typeface="Arial" panose="020B0604020202020204" pitchFamily="34" charset="0"/>
                </a:rPr>
                <a:t>应用</a:t>
              </a:r>
              <a:endParaRPr lang="zh-CN" altLang="en-US" sz="2400" dirty="0"/>
            </a:p>
          </p:txBody>
        </p:sp>
        <p:sp>
          <p:nvSpPr>
            <p:cNvPr id="44" name="加号 43">
              <a:extLst>
                <a:ext uri="{FF2B5EF4-FFF2-40B4-BE49-F238E27FC236}">
                  <a16:creationId xmlns:a16="http://schemas.microsoft.com/office/drawing/2014/main" id="{EFEBB701-380E-4C56-9C02-BC89AAC94CE6}"/>
                </a:ext>
              </a:extLst>
            </p:cNvPr>
            <p:cNvSpPr/>
            <p:nvPr/>
          </p:nvSpPr>
          <p:spPr>
            <a:xfrm>
              <a:off x="5568155" y="3155934"/>
              <a:ext cx="459026" cy="408443"/>
            </a:xfrm>
            <a:prstGeom prst="mathPlus">
              <a:avLst/>
            </a:prstGeom>
            <a:solidFill>
              <a:srgbClr val="ECCDC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p>
          </p:txBody>
        </p:sp>
      </p:grpSp>
      <p:sp>
        <p:nvSpPr>
          <p:cNvPr id="6" name="文本框 5">
            <a:extLst>
              <a:ext uri="{FF2B5EF4-FFF2-40B4-BE49-F238E27FC236}">
                <a16:creationId xmlns:a16="http://schemas.microsoft.com/office/drawing/2014/main" id="{1E03E11F-9384-45DB-B25A-2A1764F44ED7}"/>
              </a:ext>
            </a:extLst>
          </p:cNvPr>
          <p:cNvSpPr txBox="1"/>
          <p:nvPr/>
        </p:nvSpPr>
        <p:spPr>
          <a:xfrm>
            <a:off x="749695" y="1186093"/>
            <a:ext cx="4787821" cy="461665"/>
          </a:xfrm>
          <a:prstGeom prst="rect">
            <a:avLst/>
          </a:prstGeom>
          <a:noFill/>
        </p:spPr>
        <p:txBody>
          <a:bodyPr wrap="square" rtlCol="0">
            <a:spAutoFit/>
          </a:bodyPr>
          <a:lstStyle/>
          <a:p>
            <a:pPr algn="just"/>
            <a:r>
              <a:rPr lang="zh-CN" altLang="en-US" sz="2400" b="1" dirty="0"/>
              <a:t>人工智能经济学的定义</a:t>
            </a:r>
          </a:p>
        </p:txBody>
      </p:sp>
      <p:sp>
        <p:nvSpPr>
          <p:cNvPr id="9" name="箭头: 下 8">
            <a:extLst>
              <a:ext uri="{FF2B5EF4-FFF2-40B4-BE49-F238E27FC236}">
                <a16:creationId xmlns:a16="http://schemas.microsoft.com/office/drawing/2014/main" id="{C7A8D6C0-6C00-452C-A83A-270B19A985F3}"/>
              </a:ext>
            </a:extLst>
          </p:cNvPr>
          <p:cNvSpPr/>
          <p:nvPr/>
        </p:nvSpPr>
        <p:spPr>
          <a:xfrm>
            <a:off x="6154587" y="4242891"/>
            <a:ext cx="293441" cy="574908"/>
          </a:xfrm>
          <a:prstGeom prst="downArrow">
            <a:avLst/>
          </a:prstGeom>
          <a:solidFill>
            <a:srgbClr val="AE282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ustDataLst>
      <p:tags r:id="rId1"/>
    </p:custDataLst>
    <p:extLst>
      <p:ext uri="{BB962C8B-B14F-4D97-AF65-F5344CB8AC3E}">
        <p14:creationId xmlns:p14="http://schemas.microsoft.com/office/powerpoint/2010/main" val="273050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93E5-014A-AA4D-212A-DFA609A32337}"/>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BD2D5402-CC9B-C8A8-2662-0101BC6F5D09}"/>
              </a:ext>
            </a:extLst>
          </p:cNvPr>
          <p:cNvPicPr>
            <a:picLocks noChangeAspect="1"/>
          </p:cNvPicPr>
          <p:nvPr/>
        </p:nvPicPr>
        <p:blipFill>
          <a:blip r:embed="rId2"/>
          <a:stretch>
            <a:fillRect/>
          </a:stretch>
        </p:blipFill>
        <p:spPr>
          <a:xfrm>
            <a:off x="8822774" y="182919"/>
            <a:ext cx="3097216" cy="824802"/>
          </a:xfrm>
          <a:prstGeom prst="rect">
            <a:avLst/>
          </a:prstGeom>
        </p:spPr>
      </p:pic>
      <p:sp>
        <p:nvSpPr>
          <p:cNvPr id="2" name="文本框 1">
            <a:extLst>
              <a:ext uri="{FF2B5EF4-FFF2-40B4-BE49-F238E27FC236}">
                <a16:creationId xmlns:a16="http://schemas.microsoft.com/office/drawing/2014/main" id="{A19A37BB-0684-E4C7-3898-414170A2A1B9}"/>
              </a:ext>
            </a:extLst>
          </p:cNvPr>
          <p:cNvSpPr txBox="1"/>
          <p:nvPr/>
        </p:nvSpPr>
        <p:spPr>
          <a:xfrm>
            <a:off x="538343" y="867824"/>
            <a:ext cx="11115313" cy="4274183"/>
          </a:xfrm>
          <a:prstGeom prst="rect">
            <a:avLst/>
          </a:prstGeom>
          <a:noFill/>
        </p:spPr>
        <p:txBody>
          <a:bodyPr wrap="square" rtlCol="0">
            <a:spAutoFit/>
          </a:bodyPr>
          <a:lstStyle/>
          <a:p>
            <a:pPr marL="0" indent="0">
              <a:lnSpc>
                <a:spcPct val="150000"/>
              </a:lnSpc>
              <a:buNone/>
            </a:pPr>
            <a:r>
              <a:rPr kumimoji="1" lang="zh-CN" altLang="en-US" sz="4000" b="1" dirty="0">
                <a:latin typeface="Times New Roman" panose="02020603050405020304" pitchFamily="18" charset="0"/>
                <a:ea typeface="Microsoft YaHei" panose="020B0503020204020204" pitchFamily="34" charset="-122"/>
                <a:cs typeface="Times New Roman" panose="02020603050405020304" pitchFamily="18" charset="0"/>
              </a:rPr>
              <a:t>个人简介</a:t>
            </a:r>
            <a:endParaRPr kumimoji="1" lang="en-US" altLang="zh-CN" sz="4000" b="1"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just">
              <a:lnSpc>
                <a:spcPct val="150000"/>
              </a:lnSpc>
              <a:buFont typeface="Wingdings" pitchFamily="2" charset="2"/>
              <a:buChar char="ü"/>
            </a:pPr>
            <a:r>
              <a:rPr lang="zh-CN" altLang="zh-CN" sz="2400" b="1" dirty="0">
                <a:effectLst/>
                <a:latin typeface="Times New Roman" panose="02020603050405020304" pitchFamily="18" charset="0"/>
                <a:ea typeface="Microsoft YaHei" panose="020B0503020204020204" pitchFamily="34" charset="-122"/>
                <a:cs typeface="Times New Roman" panose="02020603050405020304" pitchFamily="18" charset="0"/>
              </a:rPr>
              <a:t>胡晟明</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，合肥工业大学经济学院讲师</a:t>
            </a:r>
            <a:r>
              <a:rPr lang="zh-CN" altLang="en-US" sz="2400" dirty="0">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sz="24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just">
              <a:lnSpc>
                <a:spcPct val="150000"/>
              </a:lnSpc>
              <a:buFont typeface="Wingdings" pitchFamily="2" charset="2"/>
              <a:buChar char="ü"/>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研究方向：</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技术进步</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与劳动力市场；经济政策评估；数字治理。</a:t>
            </a:r>
            <a:endParaRPr lang="en-US" altLang="zh-CN" sz="24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just">
              <a:lnSpc>
                <a:spcPct val="150000"/>
              </a:lnSpc>
              <a:buFont typeface="Wingdings" pitchFamily="2" charset="2"/>
              <a:buChar char="ü"/>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科研论文：</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在《管理世界》《中国工业经济》《</a:t>
            </a:r>
            <a:r>
              <a:rPr lang="zh-CN" altLang="en-US" sz="2400" dirty="0">
                <a:effectLst/>
                <a:latin typeface="Times New Roman" panose="02020603050405020304" pitchFamily="18" charset="0"/>
                <a:ea typeface="Microsoft YaHei" panose="020B0503020204020204" pitchFamily="34" charset="-122"/>
                <a:cs typeface="Times New Roman" panose="02020603050405020304" pitchFamily="18" charset="0"/>
              </a:rPr>
              <a:t>财贸经济</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》《中国人口科学》</a:t>
            </a:r>
            <a:r>
              <a:rPr lang="en-US" altLang="zh-CN" sz="2400" i="1" dirty="0">
                <a:effectLst/>
                <a:latin typeface="Times New Roman" panose="02020603050405020304" pitchFamily="18" charset="0"/>
                <a:ea typeface="Microsoft YaHei" panose="020B0503020204020204" pitchFamily="34" charset="-122"/>
                <a:cs typeface="Times New Roman" panose="02020603050405020304" pitchFamily="18" charset="0"/>
              </a:rPr>
              <a:t>China Economic Review</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等高水平期刊发表论文</a:t>
            </a:r>
            <a:r>
              <a:rPr lang="en-US"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20</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余篇。</a:t>
            </a:r>
            <a:endParaRPr lang="en-US" altLang="zh-CN" sz="24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just">
              <a:lnSpc>
                <a:spcPct val="150000"/>
              </a:lnSpc>
              <a:buFont typeface="Wingdings" pitchFamily="2" charset="2"/>
              <a:buChar char="ü"/>
            </a:pPr>
            <a:r>
              <a:rPr lang="zh-CN" altLang="en-US" sz="2400" b="1" dirty="0">
                <a:effectLst/>
                <a:latin typeface="Times New Roman" panose="02020603050405020304" pitchFamily="18" charset="0"/>
                <a:ea typeface="Microsoft YaHei" panose="020B0503020204020204" pitchFamily="34" charset="-122"/>
                <a:cs typeface="Times New Roman" panose="02020603050405020304" pitchFamily="18" charset="0"/>
              </a:rPr>
              <a:t>科研项目：</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主持国家自科基金青年项目、安徽省自科基金青年项目</a:t>
            </a:r>
            <a:r>
              <a:rPr lang="zh-CN" altLang="en-US" sz="2400" dirty="0">
                <a:effectLst/>
                <a:latin typeface="Times New Roman" panose="02020603050405020304" pitchFamily="18" charset="0"/>
                <a:ea typeface="Microsoft YaHei" panose="020B0503020204020204" pitchFamily="34" charset="-122"/>
                <a:cs typeface="Times New Roman" panose="02020603050405020304" pitchFamily="18" charset="0"/>
              </a:rPr>
              <a:t>等课题</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just">
              <a:lnSpc>
                <a:spcPct val="150000"/>
              </a:lnSpc>
              <a:buFont typeface="Wingdings" pitchFamily="2" charset="2"/>
              <a:buChar char="ü"/>
            </a:pPr>
            <a:r>
              <a:rPr kumimoji="1"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邮箱：</a:t>
            </a:r>
            <a:r>
              <a:rPr lang="en-US" altLang="zh-CN" sz="2400" dirty="0">
                <a:effectLst/>
                <a:latin typeface="Times New Roman" panose="02020603050405020304" pitchFamily="18" charset="0"/>
                <a:ea typeface="Microsoft YaHei" panose="020B0503020204020204" pitchFamily="34" charset="-122"/>
                <a:cs typeface="Times New Roman" panose="02020603050405020304" pitchFamily="18" charset="0"/>
                <a:hlinkClick r:id="rId3"/>
              </a:rPr>
              <a:t>shengminghu94@163.com</a:t>
            </a:r>
            <a:r>
              <a:rPr lang="zh-CN" altLang="en-US" sz="24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effectLst/>
                <a:latin typeface="Times New Roman" panose="02020603050405020304" pitchFamily="18" charset="0"/>
                <a:ea typeface="Microsoft YaHei" panose="020B0503020204020204" pitchFamily="34" charset="-122"/>
                <a:cs typeface="Times New Roman" panose="02020603050405020304" pitchFamily="18" charset="0"/>
              </a:rPr>
              <a:t>手机：</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18271868487</a:t>
            </a:r>
          </a:p>
        </p:txBody>
      </p:sp>
    </p:spTree>
    <p:extLst>
      <p:ext uri="{BB962C8B-B14F-4D97-AF65-F5344CB8AC3E}">
        <p14:creationId xmlns:p14="http://schemas.microsoft.com/office/powerpoint/2010/main" val="3062320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52914" y="-17147"/>
            <a:ext cx="7939086" cy="6892294"/>
            <a:chOff x="4268487" y="-14209"/>
            <a:chExt cx="7939086" cy="6892294"/>
          </a:xfrm>
        </p:grpSpPr>
        <p:sp>
          <p:nvSpPr>
            <p:cNvPr id="17" name="任意多边形: 形状 16"/>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38018" y="2416780"/>
            <a:ext cx="7010395" cy="1872051"/>
            <a:chOff x="-58742" y="3255247"/>
            <a:chExt cx="12140519" cy="1790840"/>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2" y="3255247"/>
              <a:ext cx="6127974"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03</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a:t>
            </a:r>
            <a:r>
              <a:rPr lang="zh-CN" altLang="en-US" sz="2400" dirty="0">
                <a:solidFill>
                  <a:schemeClr val="accent1"/>
                </a:solidFill>
              </a:rPr>
              <a:t> </a:t>
            </a:r>
            <a:r>
              <a:rPr lang="en-US" altLang="zh-CN" sz="2400" dirty="0">
                <a:solidFill>
                  <a:schemeClr val="accent1"/>
                </a:solidFill>
              </a:rPr>
              <a:t> THREE</a:t>
            </a:r>
            <a:endParaRPr lang="zh-CN" altLang="en-US" sz="2400" dirty="0">
              <a:solidFill>
                <a:schemeClr val="accent1"/>
              </a:solidFill>
            </a:endParaRPr>
          </a:p>
        </p:txBody>
      </p:sp>
      <p:sp>
        <p:nvSpPr>
          <p:cNvPr id="25" name="文本框 24"/>
          <p:cNvSpPr txBox="1"/>
          <p:nvPr/>
        </p:nvSpPr>
        <p:spPr>
          <a:xfrm>
            <a:off x="6305409" y="2334202"/>
            <a:ext cx="5278148" cy="2308324"/>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人工智能经济学的研究内容、系统分类与研究方法</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extLst>
      <p:ext uri="{BB962C8B-B14F-4D97-AF65-F5344CB8AC3E}">
        <p14:creationId xmlns:p14="http://schemas.microsoft.com/office/powerpoint/2010/main" val="47593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a:p>
            <a:endParaRPr lang="zh-CN" altLang="en-US" dirty="0">
              <a:solidFill>
                <a:schemeClr val="accent1"/>
              </a:solidFill>
            </a:endParaRPr>
          </a:p>
        </p:txBody>
      </p:sp>
      <p:grpSp>
        <p:nvGrpSpPr>
          <p:cNvPr id="40" name="组合 39">
            <a:extLst>
              <a:ext uri="{FF2B5EF4-FFF2-40B4-BE49-F238E27FC236}">
                <a16:creationId xmlns:a16="http://schemas.microsoft.com/office/drawing/2014/main" id="{B8ECFAA2-BADE-4BF1-ABE6-9852B85C0902}"/>
              </a:ext>
            </a:extLst>
          </p:cNvPr>
          <p:cNvGrpSpPr/>
          <p:nvPr/>
        </p:nvGrpSpPr>
        <p:grpSpPr>
          <a:xfrm>
            <a:off x="753706" y="2969078"/>
            <a:ext cx="10998200" cy="2926968"/>
            <a:chOff x="1346200" y="3284181"/>
            <a:chExt cx="9225854" cy="2503675"/>
          </a:xfrm>
        </p:grpSpPr>
        <p:sp>
          <p:nvSpPr>
            <p:cNvPr id="29" name="任意多边形: 形状 28">
              <a:extLst>
                <a:ext uri="{FF2B5EF4-FFF2-40B4-BE49-F238E27FC236}">
                  <a16:creationId xmlns:a16="http://schemas.microsoft.com/office/drawing/2014/main" id="{6195DDAA-80A2-49D7-8814-7D5908258D73}"/>
                </a:ext>
              </a:extLst>
            </p:cNvPr>
            <p:cNvSpPr/>
            <p:nvPr/>
          </p:nvSpPr>
          <p:spPr>
            <a:xfrm>
              <a:off x="4719281" y="3284181"/>
              <a:ext cx="2567907" cy="930016"/>
            </a:xfrm>
            <a:custGeom>
              <a:avLst/>
              <a:gdLst>
                <a:gd name="connsiteX0" fmla="*/ 0 w 1391542"/>
                <a:gd name="connsiteY0" fmla="*/ 0 h 695771"/>
                <a:gd name="connsiteX1" fmla="*/ 1391542 w 1391542"/>
                <a:gd name="connsiteY1" fmla="*/ 0 h 695771"/>
                <a:gd name="connsiteX2" fmla="*/ 1391542 w 1391542"/>
                <a:gd name="connsiteY2" fmla="*/ 695771 h 695771"/>
                <a:gd name="connsiteX3" fmla="*/ 0 w 1391542"/>
                <a:gd name="connsiteY3" fmla="*/ 695771 h 695771"/>
                <a:gd name="connsiteX4" fmla="*/ 0 w 1391542"/>
                <a:gd name="connsiteY4" fmla="*/ 0 h 69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542" h="695771">
                  <a:moveTo>
                    <a:pt x="0" y="0"/>
                  </a:moveTo>
                  <a:lnTo>
                    <a:pt x="1391542" y="0"/>
                  </a:lnTo>
                  <a:lnTo>
                    <a:pt x="1391542" y="695771"/>
                  </a:lnTo>
                  <a:lnTo>
                    <a:pt x="0" y="695771"/>
                  </a:lnTo>
                  <a:lnTo>
                    <a:pt x="0" y="0"/>
                  </a:ln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2400" kern="1200" dirty="0"/>
                <a:t>人工智能经济学的研究内容</a:t>
              </a:r>
            </a:p>
          </p:txBody>
        </p:sp>
        <p:sp>
          <p:nvSpPr>
            <p:cNvPr id="30" name="任意多边形: 形状 29">
              <a:extLst>
                <a:ext uri="{FF2B5EF4-FFF2-40B4-BE49-F238E27FC236}">
                  <a16:creationId xmlns:a16="http://schemas.microsoft.com/office/drawing/2014/main" id="{31E73784-2EC8-4E55-A2B1-87EACACB17AB}"/>
                </a:ext>
              </a:extLst>
            </p:cNvPr>
            <p:cNvSpPr/>
            <p:nvPr/>
          </p:nvSpPr>
          <p:spPr>
            <a:xfrm>
              <a:off x="1346200" y="4857840"/>
              <a:ext cx="1579769" cy="930016"/>
            </a:xfrm>
            <a:custGeom>
              <a:avLst/>
              <a:gdLst>
                <a:gd name="connsiteX0" fmla="*/ 0 w 1391542"/>
                <a:gd name="connsiteY0" fmla="*/ 0 h 695771"/>
                <a:gd name="connsiteX1" fmla="*/ 1391542 w 1391542"/>
                <a:gd name="connsiteY1" fmla="*/ 0 h 695771"/>
                <a:gd name="connsiteX2" fmla="*/ 1391542 w 1391542"/>
                <a:gd name="connsiteY2" fmla="*/ 695771 h 695771"/>
                <a:gd name="connsiteX3" fmla="*/ 0 w 1391542"/>
                <a:gd name="connsiteY3" fmla="*/ 695771 h 695771"/>
                <a:gd name="connsiteX4" fmla="*/ 0 w 1391542"/>
                <a:gd name="connsiteY4" fmla="*/ 0 h 69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542" h="695771">
                  <a:moveTo>
                    <a:pt x="0" y="0"/>
                  </a:moveTo>
                  <a:lnTo>
                    <a:pt x="1391542" y="0"/>
                  </a:lnTo>
                  <a:lnTo>
                    <a:pt x="1391542" y="695771"/>
                  </a:lnTo>
                  <a:lnTo>
                    <a:pt x="0" y="695771"/>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zh-CN" dirty="0"/>
                <a:t>人工智能技术在经济学领域的应用</a:t>
              </a:r>
              <a:endParaRPr lang="zh-CN" altLang="en-US" kern="1200" dirty="0"/>
            </a:p>
          </p:txBody>
        </p:sp>
        <p:sp>
          <p:nvSpPr>
            <p:cNvPr id="31" name="任意多边形: 形状 30">
              <a:extLst>
                <a:ext uri="{FF2B5EF4-FFF2-40B4-BE49-F238E27FC236}">
                  <a16:creationId xmlns:a16="http://schemas.microsoft.com/office/drawing/2014/main" id="{C947C827-88B7-4B01-9A12-C421D1876C79}"/>
                </a:ext>
              </a:extLst>
            </p:cNvPr>
            <p:cNvSpPr/>
            <p:nvPr/>
          </p:nvSpPr>
          <p:spPr>
            <a:xfrm>
              <a:off x="3257721" y="4857840"/>
              <a:ext cx="1579769" cy="930016"/>
            </a:xfrm>
            <a:custGeom>
              <a:avLst/>
              <a:gdLst>
                <a:gd name="connsiteX0" fmla="*/ 0 w 1391542"/>
                <a:gd name="connsiteY0" fmla="*/ 0 h 695771"/>
                <a:gd name="connsiteX1" fmla="*/ 1391542 w 1391542"/>
                <a:gd name="connsiteY1" fmla="*/ 0 h 695771"/>
                <a:gd name="connsiteX2" fmla="*/ 1391542 w 1391542"/>
                <a:gd name="connsiteY2" fmla="*/ 695771 h 695771"/>
                <a:gd name="connsiteX3" fmla="*/ 0 w 1391542"/>
                <a:gd name="connsiteY3" fmla="*/ 695771 h 695771"/>
                <a:gd name="connsiteX4" fmla="*/ 0 w 1391542"/>
                <a:gd name="connsiteY4" fmla="*/ 0 h 69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542" h="695771">
                  <a:moveTo>
                    <a:pt x="0" y="0"/>
                  </a:moveTo>
                  <a:lnTo>
                    <a:pt x="1391542" y="0"/>
                  </a:lnTo>
                  <a:lnTo>
                    <a:pt x="1391542" y="695771"/>
                  </a:lnTo>
                  <a:lnTo>
                    <a:pt x="0" y="695771"/>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zh-CN" dirty="0"/>
                <a:t>人工智能对经济增长的影响</a:t>
              </a:r>
              <a:endParaRPr lang="zh-CN" altLang="en-US" kern="1200" dirty="0"/>
            </a:p>
          </p:txBody>
        </p:sp>
        <p:sp>
          <p:nvSpPr>
            <p:cNvPr id="32" name="任意多边形: 形状 31">
              <a:extLst>
                <a:ext uri="{FF2B5EF4-FFF2-40B4-BE49-F238E27FC236}">
                  <a16:creationId xmlns:a16="http://schemas.microsoft.com/office/drawing/2014/main" id="{46121719-CA6B-41CA-867C-34545D93AE4B}"/>
                </a:ext>
              </a:extLst>
            </p:cNvPr>
            <p:cNvSpPr/>
            <p:nvPr/>
          </p:nvSpPr>
          <p:spPr>
            <a:xfrm>
              <a:off x="5169243" y="4857840"/>
              <a:ext cx="1579769" cy="930016"/>
            </a:xfrm>
            <a:custGeom>
              <a:avLst/>
              <a:gdLst>
                <a:gd name="connsiteX0" fmla="*/ 0 w 1391542"/>
                <a:gd name="connsiteY0" fmla="*/ 0 h 695771"/>
                <a:gd name="connsiteX1" fmla="*/ 1391542 w 1391542"/>
                <a:gd name="connsiteY1" fmla="*/ 0 h 695771"/>
                <a:gd name="connsiteX2" fmla="*/ 1391542 w 1391542"/>
                <a:gd name="connsiteY2" fmla="*/ 695771 h 695771"/>
                <a:gd name="connsiteX3" fmla="*/ 0 w 1391542"/>
                <a:gd name="connsiteY3" fmla="*/ 695771 h 695771"/>
                <a:gd name="connsiteX4" fmla="*/ 0 w 1391542"/>
                <a:gd name="connsiteY4" fmla="*/ 0 h 69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542" h="695771">
                  <a:moveTo>
                    <a:pt x="0" y="0"/>
                  </a:moveTo>
                  <a:lnTo>
                    <a:pt x="1391542" y="0"/>
                  </a:lnTo>
                  <a:lnTo>
                    <a:pt x="1391542" y="695771"/>
                  </a:lnTo>
                  <a:lnTo>
                    <a:pt x="0" y="695771"/>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zh-CN" dirty="0"/>
                <a:t>人工智能经济学中的就业与劳动力市场变化</a:t>
              </a:r>
              <a:endParaRPr lang="zh-CN" altLang="en-US" kern="1200" dirty="0"/>
            </a:p>
          </p:txBody>
        </p:sp>
        <p:sp>
          <p:nvSpPr>
            <p:cNvPr id="33" name="任意多边形: 形状 32">
              <a:extLst>
                <a:ext uri="{FF2B5EF4-FFF2-40B4-BE49-F238E27FC236}">
                  <a16:creationId xmlns:a16="http://schemas.microsoft.com/office/drawing/2014/main" id="{33F42766-6DCE-489E-AFA7-A7E987B41D3E}"/>
                </a:ext>
              </a:extLst>
            </p:cNvPr>
            <p:cNvSpPr/>
            <p:nvPr/>
          </p:nvSpPr>
          <p:spPr>
            <a:xfrm>
              <a:off x="7080764" y="4857840"/>
              <a:ext cx="1579769" cy="930016"/>
            </a:xfrm>
            <a:custGeom>
              <a:avLst/>
              <a:gdLst>
                <a:gd name="connsiteX0" fmla="*/ 0 w 1391542"/>
                <a:gd name="connsiteY0" fmla="*/ 0 h 695771"/>
                <a:gd name="connsiteX1" fmla="*/ 1391542 w 1391542"/>
                <a:gd name="connsiteY1" fmla="*/ 0 h 695771"/>
                <a:gd name="connsiteX2" fmla="*/ 1391542 w 1391542"/>
                <a:gd name="connsiteY2" fmla="*/ 695771 h 695771"/>
                <a:gd name="connsiteX3" fmla="*/ 0 w 1391542"/>
                <a:gd name="connsiteY3" fmla="*/ 695771 h 695771"/>
                <a:gd name="connsiteX4" fmla="*/ 0 w 1391542"/>
                <a:gd name="connsiteY4" fmla="*/ 0 h 69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542" h="695771">
                  <a:moveTo>
                    <a:pt x="0" y="0"/>
                  </a:moveTo>
                  <a:lnTo>
                    <a:pt x="1391542" y="0"/>
                  </a:lnTo>
                  <a:lnTo>
                    <a:pt x="1391542" y="695771"/>
                  </a:lnTo>
                  <a:lnTo>
                    <a:pt x="0" y="695771"/>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zh-CN" dirty="0"/>
                <a:t>人工智能经济学中的政策与法规探讨</a:t>
              </a:r>
              <a:endParaRPr lang="zh-CN" altLang="en-US" kern="1200" dirty="0"/>
            </a:p>
          </p:txBody>
        </p:sp>
        <p:sp>
          <p:nvSpPr>
            <p:cNvPr id="34" name="任意多边形: 形状 33">
              <a:extLst>
                <a:ext uri="{FF2B5EF4-FFF2-40B4-BE49-F238E27FC236}">
                  <a16:creationId xmlns:a16="http://schemas.microsoft.com/office/drawing/2014/main" id="{F56A722F-386F-4E18-B435-1B9832A00CF0}"/>
                </a:ext>
              </a:extLst>
            </p:cNvPr>
            <p:cNvSpPr/>
            <p:nvPr/>
          </p:nvSpPr>
          <p:spPr>
            <a:xfrm>
              <a:off x="8992285" y="4857840"/>
              <a:ext cx="1579769" cy="930016"/>
            </a:xfrm>
            <a:custGeom>
              <a:avLst/>
              <a:gdLst>
                <a:gd name="connsiteX0" fmla="*/ 0 w 1391542"/>
                <a:gd name="connsiteY0" fmla="*/ 0 h 695771"/>
                <a:gd name="connsiteX1" fmla="*/ 1391542 w 1391542"/>
                <a:gd name="connsiteY1" fmla="*/ 0 h 695771"/>
                <a:gd name="connsiteX2" fmla="*/ 1391542 w 1391542"/>
                <a:gd name="connsiteY2" fmla="*/ 695771 h 695771"/>
                <a:gd name="connsiteX3" fmla="*/ 0 w 1391542"/>
                <a:gd name="connsiteY3" fmla="*/ 695771 h 695771"/>
                <a:gd name="connsiteX4" fmla="*/ 0 w 1391542"/>
                <a:gd name="connsiteY4" fmla="*/ 0 h 69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542" h="695771">
                  <a:moveTo>
                    <a:pt x="0" y="0"/>
                  </a:moveTo>
                  <a:lnTo>
                    <a:pt x="1391542" y="0"/>
                  </a:lnTo>
                  <a:lnTo>
                    <a:pt x="1391542" y="695771"/>
                  </a:lnTo>
                  <a:lnTo>
                    <a:pt x="0" y="695771"/>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zh-CN" dirty="0"/>
                <a:t>人工智能经济学的发展趋势与未来展望</a:t>
              </a:r>
              <a:endParaRPr lang="zh-CN" altLang="en-US" kern="1200" dirty="0"/>
            </a:p>
          </p:txBody>
        </p:sp>
        <p:sp>
          <p:nvSpPr>
            <p:cNvPr id="39" name="左大括号 38">
              <a:extLst>
                <a:ext uri="{FF2B5EF4-FFF2-40B4-BE49-F238E27FC236}">
                  <a16:creationId xmlns:a16="http://schemas.microsoft.com/office/drawing/2014/main" id="{0203AFE3-1A6D-463F-BEE6-4410E273AEDB}"/>
                </a:ext>
              </a:extLst>
            </p:cNvPr>
            <p:cNvSpPr/>
            <p:nvPr/>
          </p:nvSpPr>
          <p:spPr>
            <a:xfrm rot="5400000">
              <a:off x="5828547" y="737569"/>
              <a:ext cx="349374" cy="7734300"/>
            </a:xfrm>
            <a:prstGeom prst="leftBrace">
              <a:avLst>
                <a:gd name="adj1" fmla="val 81034"/>
                <a:gd name="adj2" fmla="val 4983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7F59509E-287A-4AB6-A1EF-BA7A5E87838A}"/>
              </a:ext>
            </a:extLst>
          </p:cNvPr>
          <p:cNvSpPr txBox="1"/>
          <p:nvPr/>
        </p:nvSpPr>
        <p:spPr>
          <a:xfrm>
            <a:off x="1927864" y="1394400"/>
            <a:ext cx="8649884" cy="707886"/>
          </a:xfrm>
          <a:prstGeom prst="rect">
            <a:avLst/>
          </a:prstGeom>
          <a:noFill/>
        </p:spPr>
        <p:txBody>
          <a:bodyPr wrap="square" rtlCol="0">
            <a:spAutoFit/>
          </a:bodyPr>
          <a:lstStyle/>
          <a:p>
            <a:pPr algn="ctr"/>
            <a:r>
              <a:rPr lang="zh-CN" altLang="en-US" sz="4000" b="1" dirty="0">
                <a:latin typeface="+mn-ea"/>
              </a:rPr>
              <a:t>人工智能经济学究竟研究什么呢？</a:t>
            </a:r>
          </a:p>
        </p:txBody>
      </p:sp>
    </p:spTree>
    <p:custDataLst>
      <p:tags r:id="rId1"/>
    </p:custDataLst>
    <p:extLst>
      <p:ext uri="{BB962C8B-B14F-4D97-AF65-F5344CB8AC3E}">
        <p14:creationId xmlns:p14="http://schemas.microsoft.com/office/powerpoint/2010/main" val="14679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244188" y="1053991"/>
            <a:ext cx="7839498" cy="4750018"/>
          </a:xfrm>
          <a:prstGeom prst="rect">
            <a:avLst/>
          </a:prstGeom>
          <a:noFill/>
        </p:spPr>
        <p:txBody>
          <a:bodyPr wrap="square" rtlCol="0">
            <a:spAutoFit/>
          </a:bodyPr>
          <a:lstStyle/>
          <a:p>
            <a:pPr lvl="0" algn="just" eaLnBrk="0" fontAlgn="base" hangingPunct="0">
              <a:lnSpc>
                <a:spcPct val="150000"/>
              </a:lnSpc>
              <a:spcBef>
                <a:spcPts val="1800"/>
              </a:spcBef>
              <a:spcAft>
                <a:spcPct val="0"/>
              </a:spcAft>
            </a:pPr>
            <a:r>
              <a:rPr lang="zh-CN" altLang="en-US" sz="2000" b="1" dirty="0"/>
              <a:t>研究内容</a:t>
            </a:r>
            <a:r>
              <a:rPr lang="en-US" altLang="zh-CN" sz="2000" b="1" dirty="0"/>
              <a:t>1</a:t>
            </a:r>
            <a:r>
              <a:rPr lang="zh-CN" altLang="en-US" sz="2000" b="1" dirty="0"/>
              <a:t>：</a:t>
            </a:r>
            <a:r>
              <a:rPr lang="en-US" altLang="zh-CN" sz="2000" b="1" dirty="0"/>
              <a:t>AI</a:t>
            </a:r>
            <a:r>
              <a:rPr lang="zh-CN" altLang="en-US" sz="2000" b="1" dirty="0"/>
              <a:t>在经济学研究领域的应用</a:t>
            </a:r>
            <a:endParaRPr lang="en-US" altLang="zh-CN" sz="2000" b="1" dirty="0"/>
          </a:p>
          <a:p>
            <a:pPr marL="914400" lvl="1" indent="-457200" algn="just" eaLnBrk="0" fontAlgn="base" hangingPunct="0">
              <a:lnSpc>
                <a:spcPct val="150000"/>
              </a:lnSpc>
              <a:spcBef>
                <a:spcPts val="1800"/>
              </a:spcBef>
              <a:spcAft>
                <a:spcPct val="0"/>
              </a:spcAft>
              <a:buFont typeface="Wingdings" panose="05000000000000000000" pitchFamily="2" charset="2"/>
              <a:buChar char="l"/>
            </a:pPr>
            <a:r>
              <a:rPr lang="zh-CN" altLang="en-US" b="1" dirty="0">
                <a:latin typeface="Arial" panose="020B0604020202020204" pitchFamily="34" charset="0"/>
              </a:rPr>
              <a:t>金融市场预测：</a:t>
            </a:r>
            <a:r>
              <a:rPr lang="en-US" altLang="zh-CN" dirty="0">
                <a:latin typeface="Arial" panose="020B0604020202020204" pitchFamily="34" charset="0"/>
              </a:rPr>
              <a:t>AI</a:t>
            </a:r>
            <a:r>
              <a:rPr lang="zh-CN" altLang="en-US" dirty="0">
                <a:latin typeface="Arial" panose="020B0604020202020204" pitchFamily="34" charset="0"/>
              </a:rPr>
              <a:t>技术通过分析历史交易数据、市场情绪及宏观经济指标，为投资者提供更精准的预测和决策支持。</a:t>
            </a:r>
            <a:endParaRPr lang="en-US" altLang="zh-CN" dirty="0">
              <a:latin typeface="Arial" panose="020B0604020202020204" pitchFamily="34" charset="0"/>
            </a:endParaRPr>
          </a:p>
          <a:p>
            <a:pPr marL="914400" lvl="1" indent="-457200" algn="just" eaLnBrk="0" fontAlgn="base" hangingPunct="0">
              <a:lnSpc>
                <a:spcPct val="150000"/>
              </a:lnSpc>
              <a:spcBef>
                <a:spcPts val="1800"/>
              </a:spcBef>
              <a:spcAft>
                <a:spcPct val="0"/>
              </a:spcAft>
              <a:buFont typeface="Wingdings" panose="05000000000000000000" pitchFamily="2" charset="2"/>
              <a:buChar char="l"/>
            </a:pPr>
            <a:r>
              <a:rPr lang="zh-CN" altLang="en-US" b="1" dirty="0">
                <a:latin typeface="Arial" panose="020B0604020202020204" pitchFamily="34" charset="0"/>
              </a:rPr>
              <a:t>劳动力市场分析：</a:t>
            </a:r>
            <a:r>
              <a:rPr lang="en-US" altLang="zh-CN" dirty="0">
                <a:latin typeface="Arial" panose="020B0604020202020204" pitchFamily="34" charset="0"/>
              </a:rPr>
              <a:t>AI</a:t>
            </a:r>
            <a:r>
              <a:rPr lang="zh-CN" altLang="en-US" dirty="0">
                <a:latin typeface="Arial" panose="020B0604020202020204" pitchFamily="34" charset="0"/>
              </a:rPr>
              <a:t>技术通过对招聘、就业、工资、技能需求等数据的挖掘与预测，揭示就业结构变化与技能匹配趋势，辅助政策制定与企业人力资源决策。</a:t>
            </a:r>
            <a:endParaRPr lang="en-US" altLang="zh-CN" dirty="0">
              <a:latin typeface="Arial" panose="020B0604020202020204" pitchFamily="34" charset="0"/>
            </a:endParaRPr>
          </a:p>
          <a:p>
            <a:pPr marL="914400" lvl="1" indent="-457200" algn="just" eaLnBrk="0" fontAlgn="base" hangingPunct="0">
              <a:lnSpc>
                <a:spcPct val="150000"/>
              </a:lnSpc>
              <a:spcBef>
                <a:spcPts val="1800"/>
              </a:spcBef>
              <a:spcAft>
                <a:spcPct val="0"/>
              </a:spcAft>
              <a:buFont typeface="Wingdings" panose="05000000000000000000" pitchFamily="2" charset="2"/>
              <a:buChar char="l"/>
            </a:pPr>
            <a:r>
              <a:rPr lang="zh-CN" altLang="en-US" b="1" dirty="0">
                <a:latin typeface="Arial" panose="020B0604020202020204" pitchFamily="34" charset="0"/>
              </a:rPr>
              <a:t>政策效果评估：</a:t>
            </a:r>
            <a:r>
              <a:rPr lang="en-US" altLang="zh-CN" dirty="0">
                <a:latin typeface="Arial" panose="020B0604020202020204" pitchFamily="34" charset="0"/>
              </a:rPr>
              <a:t>AI</a:t>
            </a:r>
            <a:r>
              <a:rPr lang="zh-CN" altLang="en-US" dirty="0">
                <a:latin typeface="Arial" panose="020B0604020202020204" pitchFamily="34" charset="0"/>
              </a:rPr>
              <a:t>技术通过处理和分析多源大数据，结合机器学习预测与因果推断方法，更精准地识别政策实施的真实效果。</a:t>
            </a:r>
            <a:endParaRPr lang="en-US" altLang="zh-CN" dirty="0">
              <a:latin typeface="Arial" panose="020B0604020202020204" pitchFamily="34" charset="0"/>
            </a:endParaRPr>
          </a:p>
          <a:p>
            <a:pPr marL="914400" lvl="1" indent="-457200" algn="just" eaLnBrk="0" fontAlgn="base" hangingPunct="0">
              <a:lnSpc>
                <a:spcPct val="150000"/>
              </a:lnSpc>
              <a:spcBef>
                <a:spcPts val="1800"/>
              </a:spcBef>
              <a:spcAft>
                <a:spcPct val="0"/>
              </a:spcAft>
              <a:buFont typeface="Wingdings" panose="05000000000000000000" pitchFamily="2" charset="2"/>
              <a:buChar char="l"/>
            </a:pPr>
            <a:r>
              <a:rPr lang="en-US" altLang="zh-CN" dirty="0">
                <a:latin typeface="Arial" panose="020B0604020202020204" pitchFamily="34" charset="0"/>
              </a:rPr>
              <a:t>……</a:t>
            </a:r>
            <a:endParaRPr lang="zh-CN" altLang="zh-CN" dirty="0">
              <a:latin typeface="Arial" panose="020B0604020202020204" pitchFamily="34" charset="0"/>
            </a:endParaRPr>
          </a:p>
        </p:txBody>
      </p:sp>
      <p:sp>
        <p:nvSpPr>
          <p:cNvPr id="2" name="云形 1">
            <a:extLst>
              <a:ext uri="{FF2B5EF4-FFF2-40B4-BE49-F238E27FC236}">
                <a16:creationId xmlns:a16="http://schemas.microsoft.com/office/drawing/2014/main" id="{CDE1249D-07EF-F748-C85B-DC4D29E637E9}"/>
              </a:ext>
            </a:extLst>
          </p:cNvPr>
          <p:cNvSpPr/>
          <p:nvPr/>
        </p:nvSpPr>
        <p:spPr>
          <a:xfrm>
            <a:off x="8358692" y="1881893"/>
            <a:ext cx="3515110" cy="1547107"/>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请同学谈一谈</a:t>
            </a:r>
            <a:r>
              <a:rPr lang="en-US" altLang="zh-CN" dirty="0"/>
              <a:t>AI</a:t>
            </a:r>
            <a:r>
              <a:rPr lang="zh-CN" altLang="en-US" dirty="0"/>
              <a:t>是如何助力经济学研究的？</a:t>
            </a:r>
          </a:p>
        </p:txBody>
      </p:sp>
    </p:spTree>
    <p:custDataLst>
      <p:tags r:id="rId1"/>
    </p:custDataLst>
    <p:extLst>
      <p:ext uri="{BB962C8B-B14F-4D97-AF65-F5344CB8AC3E}">
        <p14:creationId xmlns:p14="http://schemas.microsoft.com/office/powerpoint/2010/main" val="120518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A183C2F7-A951-2E9E-7699-F20DDAF9CE3A}"/>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你是否有过用</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AI</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DeepSeek</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写论文的经历？</a:t>
            </a:r>
          </a:p>
        </p:txBody>
      </p:sp>
      <p:sp>
        <p:nvSpPr>
          <p:cNvPr id="14" name="文本框 13">
            <a:extLst>
              <a:ext uri="{FF2B5EF4-FFF2-40B4-BE49-F238E27FC236}">
                <a16:creationId xmlns:a16="http://schemas.microsoft.com/office/drawing/2014/main" id="{AE8F5D3C-3C44-EC44-C0FD-7F00F4E39A60}"/>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a:t>
            </a:r>
          </a:p>
        </p:txBody>
      </p:sp>
      <p:sp>
        <p:nvSpPr>
          <p:cNvPr id="15" name="文本框 14">
            <a:extLst>
              <a:ext uri="{FF2B5EF4-FFF2-40B4-BE49-F238E27FC236}">
                <a16:creationId xmlns:a16="http://schemas.microsoft.com/office/drawing/2014/main" id="{86E704D4-79F6-7E37-6BE8-4DFD75CE569B}"/>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没有</a:t>
            </a:r>
          </a:p>
        </p:txBody>
      </p:sp>
      <p:sp>
        <p:nvSpPr>
          <p:cNvPr id="18" name="椭圆 17">
            <a:extLst>
              <a:ext uri="{FF2B5EF4-FFF2-40B4-BE49-F238E27FC236}">
                <a16:creationId xmlns:a16="http://schemas.microsoft.com/office/drawing/2014/main" id="{9AC337A5-3293-77BE-72FA-D79EEDE407D2}"/>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356E4BD4-7B10-CCF0-46EF-424D97794949}"/>
              </a:ext>
            </a:extLst>
          </p:cNvPr>
          <p:cNvSpPr>
            <a:spLocks noChangeAspect="1"/>
          </p:cNvSpPr>
          <p:nvPr>
            <p:custDataLst>
              <p:tags r:id="rId6"/>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4D2F57E9-D7F8-4F5E-0C44-EAA446FC0EA7}"/>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6A871484-1BA7-4BBD-6F51-047496535906}"/>
              </a:ext>
            </a:extLst>
          </p:cNvPr>
          <p:cNvGrpSpPr/>
          <p:nvPr>
            <p:custDataLst>
              <p:tags r:id="rId8"/>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42B9F49E-A103-D4CD-739C-20DD41CCCF05}"/>
                </a:ext>
              </a:extLst>
            </p:cNvPr>
            <p:cNvSpPr/>
            <p:nvPr>
              <p:custDataLst>
                <p:tags r:id="rId10"/>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BB9AD5FF-B69E-5BF0-B008-219FC928DC65}"/>
                </a:ext>
              </a:extLst>
            </p:cNvPr>
            <p:cNvSpPr/>
            <p:nvPr>
              <p:custDataLst>
                <p:tags r:id="rId11"/>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CF9CBD2E-44BE-8ECF-7EC0-D9B43C7D7D95}"/>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1" name="TipText">
              <a:extLst>
                <a:ext uri="{FF2B5EF4-FFF2-40B4-BE49-F238E27FC236}">
                  <a16:creationId xmlns:a16="http://schemas.microsoft.com/office/drawing/2014/main" id="{41916F2F-FBF2-4796-538D-E754380EAE10}"/>
                </a:ext>
              </a:extLst>
            </p:cNvPr>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7" name="图片 6">
            <a:extLst>
              <a:ext uri="{FF2B5EF4-FFF2-40B4-BE49-F238E27FC236}">
                <a16:creationId xmlns:a16="http://schemas.microsoft.com/office/drawing/2014/main" id="{67E177F7-32BB-3A42-1007-CBABBCB11627}"/>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90791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603082" y="896942"/>
            <a:ext cx="10843839" cy="800219"/>
          </a:xfrm>
          <a:prstGeom prst="rect">
            <a:avLst/>
          </a:prstGeom>
          <a:noFill/>
        </p:spPr>
        <p:txBody>
          <a:bodyPr wrap="square" rtlCol="0">
            <a:spAutoFit/>
          </a:bodyPr>
          <a:lstStyle/>
          <a:p>
            <a:pPr lvl="0" algn="just" eaLnBrk="0" fontAlgn="base" hangingPunct="0">
              <a:spcBef>
                <a:spcPts val="1200"/>
              </a:spcBef>
              <a:spcAft>
                <a:spcPct val="0"/>
              </a:spcAft>
            </a:pPr>
            <a:r>
              <a:rPr lang="en-US" altLang="zh-CN" dirty="0">
                <a:hlinkClick r:id="rId4"/>
              </a:rPr>
              <a:t>Korinek A. AI Agents for Economic Research[R]. National Bureau of Economic Research, 2025.</a:t>
            </a:r>
            <a:endParaRPr lang="en-US" altLang="zh-CN" dirty="0"/>
          </a:p>
          <a:p>
            <a:pPr marL="285750" lvl="0" indent="-285750" algn="just" eaLnBrk="0" fontAlgn="base" hangingPunct="0">
              <a:spcBef>
                <a:spcPts val="1200"/>
              </a:spcBef>
              <a:spcAft>
                <a:spcPct val="0"/>
              </a:spcAft>
              <a:buFont typeface="Wingdings" panose="05000000000000000000" pitchFamily="2" charset="2"/>
              <a:buChar char="Ø"/>
            </a:pPr>
            <a:r>
              <a:rPr lang="zh-CN" altLang="en-US" b="1" dirty="0"/>
              <a:t>案例：从贝弗里奇曲线看</a:t>
            </a:r>
            <a:r>
              <a:rPr lang="en-US" altLang="zh-CN" b="1" dirty="0"/>
              <a:t>AI</a:t>
            </a:r>
            <a:r>
              <a:rPr lang="zh-CN" altLang="en-US" b="1" dirty="0"/>
              <a:t>代理的革命性突破</a:t>
            </a:r>
            <a:endParaRPr lang="en-US" altLang="zh-CN" dirty="0"/>
          </a:p>
        </p:txBody>
      </p:sp>
      <p:grpSp>
        <p:nvGrpSpPr>
          <p:cNvPr id="57" name="组合 56">
            <a:extLst>
              <a:ext uri="{FF2B5EF4-FFF2-40B4-BE49-F238E27FC236}">
                <a16:creationId xmlns:a16="http://schemas.microsoft.com/office/drawing/2014/main" id="{CDC4C872-4D3C-4FAD-BCEA-F354936A6495}"/>
              </a:ext>
            </a:extLst>
          </p:cNvPr>
          <p:cNvGrpSpPr/>
          <p:nvPr/>
        </p:nvGrpSpPr>
        <p:grpSpPr>
          <a:xfrm>
            <a:off x="1519870" y="1799447"/>
            <a:ext cx="9152260" cy="4891279"/>
            <a:chOff x="1450080" y="1712736"/>
            <a:chExt cx="9152260" cy="4891279"/>
          </a:xfrm>
        </p:grpSpPr>
        <p:sp>
          <p:nvSpPr>
            <p:cNvPr id="2" name="矩形: 圆角 1">
              <a:extLst>
                <a:ext uri="{FF2B5EF4-FFF2-40B4-BE49-F238E27FC236}">
                  <a16:creationId xmlns:a16="http://schemas.microsoft.com/office/drawing/2014/main" id="{6E6F8D7B-E0A1-4E26-8B0C-DB54B53784A0}"/>
                </a:ext>
              </a:extLst>
            </p:cNvPr>
            <p:cNvSpPr/>
            <p:nvPr/>
          </p:nvSpPr>
          <p:spPr>
            <a:xfrm>
              <a:off x="1779491" y="3936310"/>
              <a:ext cx="1215414"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数据层</a:t>
              </a:r>
            </a:p>
          </p:txBody>
        </p:sp>
        <p:sp>
          <p:nvSpPr>
            <p:cNvPr id="5" name="矩形: 圆角 4">
              <a:extLst>
                <a:ext uri="{FF2B5EF4-FFF2-40B4-BE49-F238E27FC236}">
                  <a16:creationId xmlns:a16="http://schemas.microsoft.com/office/drawing/2014/main" id="{DB9367A6-A907-496F-88C6-F43E04B3F66E}"/>
                </a:ext>
              </a:extLst>
            </p:cNvPr>
            <p:cNvSpPr/>
            <p:nvPr/>
          </p:nvSpPr>
          <p:spPr>
            <a:xfrm>
              <a:off x="4205499" y="3938340"/>
              <a:ext cx="1215414"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模型层</a:t>
              </a:r>
            </a:p>
          </p:txBody>
        </p:sp>
        <p:sp>
          <p:nvSpPr>
            <p:cNvPr id="6" name="矩形: 圆角 5">
              <a:extLst>
                <a:ext uri="{FF2B5EF4-FFF2-40B4-BE49-F238E27FC236}">
                  <a16:creationId xmlns:a16="http://schemas.microsoft.com/office/drawing/2014/main" id="{19685AEA-0F90-47AA-A7FC-EC4DB10DE0EF}"/>
                </a:ext>
              </a:extLst>
            </p:cNvPr>
            <p:cNvSpPr/>
            <p:nvPr/>
          </p:nvSpPr>
          <p:spPr>
            <a:xfrm>
              <a:off x="6629094" y="3938340"/>
              <a:ext cx="1215414"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可视化层</a:t>
              </a:r>
            </a:p>
          </p:txBody>
        </p:sp>
        <p:sp>
          <p:nvSpPr>
            <p:cNvPr id="7" name="矩形: 圆角 6">
              <a:extLst>
                <a:ext uri="{FF2B5EF4-FFF2-40B4-BE49-F238E27FC236}">
                  <a16:creationId xmlns:a16="http://schemas.microsoft.com/office/drawing/2014/main" id="{3947D992-7CDE-4422-B491-6BF790C7E9D5}"/>
                </a:ext>
              </a:extLst>
            </p:cNvPr>
            <p:cNvSpPr/>
            <p:nvPr/>
          </p:nvSpPr>
          <p:spPr>
            <a:xfrm>
              <a:off x="9057515" y="3938340"/>
              <a:ext cx="1215414"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洞察层</a:t>
              </a:r>
            </a:p>
          </p:txBody>
        </p:sp>
        <p:sp>
          <p:nvSpPr>
            <p:cNvPr id="3" name="矩形 2">
              <a:extLst>
                <a:ext uri="{FF2B5EF4-FFF2-40B4-BE49-F238E27FC236}">
                  <a16:creationId xmlns:a16="http://schemas.microsoft.com/office/drawing/2014/main" id="{D9674CC9-9CC2-47F5-8BFB-E019AD3B53BE}"/>
                </a:ext>
              </a:extLst>
            </p:cNvPr>
            <p:cNvSpPr/>
            <p:nvPr/>
          </p:nvSpPr>
          <p:spPr>
            <a:xfrm>
              <a:off x="1450080" y="4675868"/>
              <a:ext cx="1874236" cy="100931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t>自动对接</a:t>
              </a:r>
              <a:r>
                <a:rPr lang="en-US" altLang="zh-CN" dirty="0"/>
                <a:t>FRED</a:t>
              </a:r>
              <a:r>
                <a:rPr lang="zh-CN" altLang="en-US" dirty="0"/>
                <a:t>，调取</a:t>
              </a:r>
              <a:r>
                <a:rPr lang="en-US" altLang="zh-CN" dirty="0"/>
                <a:t>2000–2024</a:t>
              </a:r>
              <a:r>
                <a:rPr lang="zh-CN" altLang="en-US" dirty="0"/>
                <a:t>年数据</a:t>
              </a:r>
            </a:p>
          </p:txBody>
        </p:sp>
        <p:sp>
          <p:nvSpPr>
            <p:cNvPr id="9" name="矩形 8">
              <a:extLst>
                <a:ext uri="{FF2B5EF4-FFF2-40B4-BE49-F238E27FC236}">
                  <a16:creationId xmlns:a16="http://schemas.microsoft.com/office/drawing/2014/main" id="{8754AF45-C0C3-4C37-A48A-25C3D0F1922B}"/>
                </a:ext>
              </a:extLst>
            </p:cNvPr>
            <p:cNvSpPr/>
            <p:nvPr/>
          </p:nvSpPr>
          <p:spPr>
            <a:xfrm>
              <a:off x="3876088" y="4675868"/>
              <a:ext cx="1874236" cy="100931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t>自主选择最优理论模型</a:t>
              </a:r>
            </a:p>
          </p:txBody>
        </p:sp>
        <p:sp>
          <p:nvSpPr>
            <p:cNvPr id="10" name="矩形 9">
              <a:extLst>
                <a:ext uri="{FF2B5EF4-FFF2-40B4-BE49-F238E27FC236}">
                  <a16:creationId xmlns:a16="http://schemas.microsoft.com/office/drawing/2014/main" id="{126D356C-A3F2-4C37-86FD-AEE5AAADAB5D}"/>
                </a:ext>
              </a:extLst>
            </p:cNvPr>
            <p:cNvSpPr/>
            <p:nvPr/>
          </p:nvSpPr>
          <p:spPr>
            <a:xfrm>
              <a:off x="6302096" y="4675868"/>
              <a:ext cx="1874236" cy="100931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t>自动绘制高精度曲线 </a:t>
              </a:r>
              <a:r>
                <a:rPr lang="en-US" altLang="zh-CN" dirty="0"/>
                <a:t>+ </a:t>
              </a:r>
              <a:r>
                <a:rPr lang="zh-CN" altLang="en-US" dirty="0"/>
                <a:t>六阶段划分</a:t>
              </a:r>
            </a:p>
          </p:txBody>
        </p:sp>
        <p:sp>
          <p:nvSpPr>
            <p:cNvPr id="11" name="矩形 10">
              <a:extLst>
                <a:ext uri="{FF2B5EF4-FFF2-40B4-BE49-F238E27FC236}">
                  <a16:creationId xmlns:a16="http://schemas.microsoft.com/office/drawing/2014/main" id="{6F158D4C-4B1D-463F-BEED-3E8DA4E3EFF2}"/>
                </a:ext>
              </a:extLst>
            </p:cNvPr>
            <p:cNvSpPr/>
            <p:nvPr/>
          </p:nvSpPr>
          <p:spPr>
            <a:xfrm>
              <a:off x="8728104" y="4675868"/>
              <a:ext cx="1874236" cy="100931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t>自动总结规律，提出政策建议</a:t>
              </a:r>
            </a:p>
          </p:txBody>
        </p:sp>
        <p:sp>
          <p:nvSpPr>
            <p:cNvPr id="12" name="矩形 11">
              <a:extLst>
                <a:ext uri="{FF2B5EF4-FFF2-40B4-BE49-F238E27FC236}">
                  <a16:creationId xmlns:a16="http://schemas.microsoft.com/office/drawing/2014/main" id="{3DC0063F-95D5-47E4-90EB-828FD594E1E3}"/>
                </a:ext>
              </a:extLst>
            </p:cNvPr>
            <p:cNvSpPr/>
            <p:nvPr/>
          </p:nvSpPr>
          <p:spPr>
            <a:xfrm>
              <a:off x="1450080" y="2625368"/>
              <a:ext cx="1874236" cy="100931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t>手动从</a:t>
              </a:r>
              <a:r>
                <a:rPr lang="en-US" altLang="zh-CN" dirty="0"/>
                <a:t>FRED</a:t>
              </a:r>
              <a:r>
                <a:rPr lang="zh-CN" altLang="en-US" dirty="0"/>
                <a:t>调取，清洗异常值</a:t>
              </a:r>
            </a:p>
          </p:txBody>
        </p:sp>
        <p:sp>
          <p:nvSpPr>
            <p:cNvPr id="13" name="矩形 12">
              <a:extLst>
                <a:ext uri="{FF2B5EF4-FFF2-40B4-BE49-F238E27FC236}">
                  <a16:creationId xmlns:a16="http://schemas.microsoft.com/office/drawing/2014/main" id="{A0656027-ED07-4B5A-A081-65E64C02FE19}"/>
                </a:ext>
              </a:extLst>
            </p:cNvPr>
            <p:cNvSpPr/>
            <p:nvPr/>
          </p:nvSpPr>
          <p:spPr>
            <a:xfrm>
              <a:off x="3876088" y="2625368"/>
              <a:ext cx="1874236" cy="100931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t>选择合适的搜索匹配理论框架</a:t>
              </a:r>
            </a:p>
          </p:txBody>
        </p:sp>
        <p:sp>
          <p:nvSpPr>
            <p:cNvPr id="14" name="矩形 13">
              <a:extLst>
                <a:ext uri="{FF2B5EF4-FFF2-40B4-BE49-F238E27FC236}">
                  <a16:creationId xmlns:a16="http://schemas.microsoft.com/office/drawing/2014/main" id="{4F4F18B0-C52B-4ACE-A0FB-9BA354821FEB}"/>
                </a:ext>
              </a:extLst>
            </p:cNvPr>
            <p:cNvSpPr/>
            <p:nvPr/>
          </p:nvSpPr>
          <p:spPr>
            <a:xfrm>
              <a:off x="6302096" y="2625368"/>
              <a:ext cx="1874236" cy="100931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t>手动编码绘制曲线，划分阶段</a:t>
              </a:r>
            </a:p>
          </p:txBody>
        </p:sp>
        <p:sp>
          <p:nvSpPr>
            <p:cNvPr id="16" name="矩形 15">
              <a:extLst>
                <a:ext uri="{FF2B5EF4-FFF2-40B4-BE49-F238E27FC236}">
                  <a16:creationId xmlns:a16="http://schemas.microsoft.com/office/drawing/2014/main" id="{AC442F0B-9972-4192-87A3-5AF3EB02CF74}"/>
                </a:ext>
              </a:extLst>
            </p:cNvPr>
            <p:cNvSpPr/>
            <p:nvPr/>
          </p:nvSpPr>
          <p:spPr>
            <a:xfrm>
              <a:off x="8728104" y="2624350"/>
              <a:ext cx="1874236" cy="100931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t>解释曲线移动，提出政策建议</a:t>
              </a:r>
            </a:p>
          </p:txBody>
        </p:sp>
        <p:cxnSp>
          <p:nvCxnSpPr>
            <p:cNvPr id="17" name="直接箭头连接符 16">
              <a:extLst>
                <a:ext uri="{FF2B5EF4-FFF2-40B4-BE49-F238E27FC236}">
                  <a16:creationId xmlns:a16="http://schemas.microsoft.com/office/drawing/2014/main" id="{00AF3449-05B9-4786-A36C-C52109673394}"/>
                </a:ext>
              </a:extLst>
            </p:cNvPr>
            <p:cNvCxnSpPr>
              <a:stCxn id="2" idx="3"/>
              <a:endCxn id="5" idx="1"/>
            </p:cNvCxnSpPr>
            <p:nvPr/>
          </p:nvCxnSpPr>
          <p:spPr>
            <a:xfrm>
              <a:off x="2994905" y="4124336"/>
              <a:ext cx="1210594" cy="20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直接箭头连接符 18">
              <a:extLst>
                <a:ext uri="{FF2B5EF4-FFF2-40B4-BE49-F238E27FC236}">
                  <a16:creationId xmlns:a16="http://schemas.microsoft.com/office/drawing/2014/main" id="{45358DDF-F9BA-41B5-BD64-6892FECB4406}"/>
                </a:ext>
              </a:extLst>
            </p:cNvPr>
            <p:cNvCxnSpPr>
              <a:stCxn id="5" idx="3"/>
              <a:endCxn id="6" idx="1"/>
            </p:cNvCxnSpPr>
            <p:nvPr/>
          </p:nvCxnSpPr>
          <p:spPr>
            <a:xfrm>
              <a:off x="5420913" y="4126366"/>
              <a:ext cx="12081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a:extLst>
                <a:ext uri="{FF2B5EF4-FFF2-40B4-BE49-F238E27FC236}">
                  <a16:creationId xmlns:a16="http://schemas.microsoft.com/office/drawing/2014/main" id="{E4E2AAC0-ECD5-47BD-BBAE-21C31EF8FC80}"/>
                </a:ext>
              </a:extLst>
            </p:cNvPr>
            <p:cNvCxnSpPr>
              <a:stCxn id="6" idx="3"/>
              <a:endCxn id="7" idx="1"/>
            </p:cNvCxnSpPr>
            <p:nvPr/>
          </p:nvCxnSpPr>
          <p:spPr>
            <a:xfrm>
              <a:off x="7844508" y="4126366"/>
              <a:ext cx="121300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连接符 22">
              <a:extLst>
                <a:ext uri="{FF2B5EF4-FFF2-40B4-BE49-F238E27FC236}">
                  <a16:creationId xmlns:a16="http://schemas.microsoft.com/office/drawing/2014/main" id="{5A53A835-0709-49D1-B7D7-84359A7D0ABF}"/>
                </a:ext>
              </a:extLst>
            </p:cNvPr>
            <p:cNvCxnSpPr>
              <a:stCxn id="12" idx="2"/>
              <a:endCxn id="2" idx="0"/>
            </p:cNvCxnSpPr>
            <p:nvPr/>
          </p:nvCxnSpPr>
          <p:spPr>
            <a:xfrm>
              <a:off x="2387198" y="3634682"/>
              <a:ext cx="0" cy="30162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85CBB29B-37EE-483F-89C1-A2AB51A2F5EC}"/>
                </a:ext>
              </a:extLst>
            </p:cNvPr>
            <p:cNvCxnSpPr>
              <a:stCxn id="2" idx="2"/>
              <a:endCxn id="3" idx="0"/>
            </p:cNvCxnSpPr>
            <p:nvPr/>
          </p:nvCxnSpPr>
          <p:spPr>
            <a:xfrm>
              <a:off x="2387198" y="4312362"/>
              <a:ext cx="0" cy="36350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直接连接符 26">
              <a:extLst>
                <a:ext uri="{FF2B5EF4-FFF2-40B4-BE49-F238E27FC236}">
                  <a16:creationId xmlns:a16="http://schemas.microsoft.com/office/drawing/2014/main" id="{EC5941DE-A94F-4242-A416-64419EADCAA2}"/>
                </a:ext>
              </a:extLst>
            </p:cNvPr>
            <p:cNvCxnSpPr>
              <a:stCxn id="13" idx="2"/>
              <a:endCxn id="5" idx="0"/>
            </p:cNvCxnSpPr>
            <p:nvPr/>
          </p:nvCxnSpPr>
          <p:spPr>
            <a:xfrm>
              <a:off x="4813206" y="3634682"/>
              <a:ext cx="0" cy="30365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28">
              <a:extLst>
                <a:ext uri="{FF2B5EF4-FFF2-40B4-BE49-F238E27FC236}">
                  <a16:creationId xmlns:a16="http://schemas.microsoft.com/office/drawing/2014/main" id="{D7B3415D-A9E7-4A60-B056-7306F4983188}"/>
                </a:ext>
              </a:extLst>
            </p:cNvPr>
            <p:cNvCxnSpPr>
              <a:stCxn id="5" idx="2"/>
              <a:endCxn id="9" idx="0"/>
            </p:cNvCxnSpPr>
            <p:nvPr/>
          </p:nvCxnSpPr>
          <p:spPr>
            <a:xfrm>
              <a:off x="4813206" y="4314392"/>
              <a:ext cx="0" cy="36147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连接符 30">
              <a:extLst>
                <a:ext uri="{FF2B5EF4-FFF2-40B4-BE49-F238E27FC236}">
                  <a16:creationId xmlns:a16="http://schemas.microsoft.com/office/drawing/2014/main" id="{D5A62FDE-EC88-4965-B6EC-0EA4CF3ED1A8}"/>
                </a:ext>
              </a:extLst>
            </p:cNvPr>
            <p:cNvCxnSpPr>
              <a:stCxn id="14" idx="2"/>
              <a:endCxn id="6" idx="0"/>
            </p:cNvCxnSpPr>
            <p:nvPr/>
          </p:nvCxnSpPr>
          <p:spPr>
            <a:xfrm flipH="1">
              <a:off x="7236801" y="3634682"/>
              <a:ext cx="2413" cy="30365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直接连接符 32">
              <a:extLst>
                <a:ext uri="{FF2B5EF4-FFF2-40B4-BE49-F238E27FC236}">
                  <a16:creationId xmlns:a16="http://schemas.microsoft.com/office/drawing/2014/main" id="{5570756A-A3C1-4B89-8D96-BF985AC1D53B}"/>
                </a:ext>
              </a:extLst>
            </p:cNvPr>
            <p:cNvCxnSpPr>
              <a:stCxn id="6" idx="2"/>
              <a:endCxn id="10" idx="0"/>
            </p:cNvCxnSpPr>
            <p:nvPr/>
          </p:nvCxnSpPr>
          <p:spPr>
            <a:xfrm>
              <a:off x="7236801" y="4314392"/>
              <a:ext cx="2413" cy="36147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直接连接符 34">
              <a:extLst>
                <a:ext uri="{FF2B5EF4-FFF2-40B4-BE49-F238E27FC236}">
                  <a16:creationId xmlns:a16="http://schemas.microsoft.com/office/drawing/2014/main" id="{98415EB7-9C2F-4470-9D74-60CACFD6A5DB}"/>
                </a:ext>
              </a:extLst>
            </p:cNvPr>
            <p:cNvCxnSpPr>
              <a:stCxn id="16" idx="2"/>
              <a:endCxn id="7" idx="0"/>
            </p:cNvCxnSpPr>
            <p:nvPr/>
          </p:nvCxnSpPr>
          <p:spPr>
            <a:xfrm>
              <a:off x="9665222" y="3633664"/>
              <a:ext cx="0" cy="30467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直接连接符 36">
              <a:extLst>
                <a:ext uri="{FF2B5EF4-FFF2-40B4-BE49-F238E27FC236}">
                  <a16:creationId xmlns:a16="http://schemas.microsoft.com/office/drawing/2014/main" id="{B3D3A7CD-AFBF-48A4-9BE6-28D63CA5EC81}"/>
                </a:ext>
              </a:extLst>
            </p:cNvPr>
            <p:cNvCxnSpPr>
              <a:stCxn id="7" idx="2"/>
              <a:endCxn id="11" idx="0"/>
            </p:cNvCxnSpPr>
            <p:nvPr/>
          </p:nvCxnSpPr>
          <p:spPr>
            <a:xfrm>
              <a:off x="9665222" y="4314392"/>
              <a:ext cx="0" cy="36147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3A5718D5-AC63-4020-AE6F-03C2F46033C5}"/>
                </a:ext>
              </a:extLst>
            </p:cNvPr>
            <p:cNvCxnSpPr>
              <a:stCxn id="12" idx="3"/>
              <a:endCxn id="13" idx="1"/>
            </p:cNvCxnSpPr>
            <p:nvPr/>
          </p:nvCxnSpPr>
          <p:spPr>
            <a:xfrm>
              <a:off x="3324316" y="3130025"/>
              <a:ext cx="551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58F2DB24-9138-4078-B981-C893BF7B5D2D}"/>
                </a:ext>
              </a:extLst>
            </p:cNvPr>
            <p:cNvCxnSpPr>
              <a:stCxn id="13" idx="3"/>
              <a:endCxn id="14" idx="1"/>
            </p:cNvCxnSpPr>
            <p:nvPr/>
          </p:nvCxnSpPr>
          <p:spPr>
            <a:xfrm>
              <a:off x="5750324" y="3130025"/>
              <a:ext cx="551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09CD0AC-0597-4556-B207-3F2082258BB2}"/>
                </a:ext>
              </a:extLst>
            </p:cNvPr>
            <p:cNvCxnSpPr>
              <a:stCxn id="14" idx="3"/>
              <a:endCxn id="16" idx="1"/>
            </p:cNvCxnSpPr>
            <p:nvPr/>
          </p:nvCxnSpPr>
          <p:spPr>
            <a:xfrm flipV="1">
              <a:off x="8176332" y="3129007"/>
              <a:ext cx="551772" cy="1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EE4BBB5-044F-4530-BACE-3508510A9B20}"/>
                </a:ext>
              </a:extLst>
            </p:cNvPr>
            <p:cNvCxnSpPr>
              <a:stCxn id="3" idx="3"/>
              <a:endCxn id="9" idx="1"/>
            </p:cNvCxnSpPr>
            <p:nvPr/>
          </p:nvCxnSpPr>
          <p:spPr>
            <a:xfrm>
              <a:off x="3324316" y="5180525"/>
              <a:ext cx="551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1610B5A9-EE1E-467E-9AE6-1B0861DCAB31}"/>
                </a:ext>
              </a:extLst>
            </p:cNvPr>
            <p:cNvCxnSpPr>
              <a:stCxn id="9" idx="3"/>
              <a:endCxn id="10" idx="1"/>
            </p:cNvCxnSpPr>
            <p:nvPr/>
          </p:nvCxnSpPr>
          <p:spPr>
            <a:xfrm>
              <a:off x="5750324" y="5180525"/>
              <a:ext cx="551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CE32424-9102-4754-AC78-3A32A2495EDC}"/>
                </a:ext>
              </a:extLst>
            </p:cNvPr>
            <p:cNvCxnSpPr>
              <a:stCxn id="10" idx="3"/>
              <a:endCxn id="11" idx="1"/>
            </p:cNvCxnSpPr>
            <p:nvPr/>
          </p:nvCxnSpPr>
          <p:spPr>
            <a:xfrm>
              <a:off x="8176332" y="5180525"/>
              <a:ext cx="551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左大括号 52">
              <a:extLst>
                <a:ext uri="{FF2B5EF4-FFF2-40B4-BE49-F238E27FC236}">
                  <a16:creationId xmlns:a16="http://schemas.microsoft.com/office/drawing/2014/main" id="{F8DE692F-9E85-4596-B14E-8921034E6628}"/>
                </a:ext>
              </a:extLst>
            </p:cNvPr>
            <p:cNvSpPr/>
            <p:nvPr/>
          </p:nvSpPr>
          <p:spPr>
            <a:xfrm rot="16200000">
              <a:off x="5847931" y="2258093"/>
              <a:ext cx="354145" cy="7358832"/>
            </a:xfrm>
            <a:prstGeom prst="leftBrace">
              <a:avLst>
                <a:gd name="adj1" fmla="val 54841"/>
                <a:gd name="adj2" fmla="val 49768"/>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3BCA003A-EFA1-4469-B4AF-CD27B4A5C739}"/>
                </a:ext>
              </a:extLst>
            </p:cNvPr>
            <p:cNvSpPr txBox="1"/>
            <p:nvPr/>
          </p:nvSpPr>
          <p:spPr>
            <a:xfrm>
              <a:off x="4518171" y="6234683"/>
              <a:ext cx="3013664" cy="369332"/>
            </a:xfrm>
            <a:prstGeom prst="rect">
              <a:avLst/>
            </a:prstGeom>
            <a:noFill/>
          </p:spPr>
          <p:txBody>
            <a:bodyPr wrap="square" rtlCol="0">
              <a:spAutoFit/>
            </a:bodyPr>
            <a:lstStyle/>
            <a:p>
              <a:pPr algn="ctr"/>
              <a:r>
                <a:rPr lang="en-US" altLang="zh-CN" b="1" dirty="0">
                  <a:solidFill>
                    <a:srgbClr val="9D1223"/>
                  </a:solidFill>
                </a:rPr>
                <a:t>AI</a:t>
              </a:r>
              <a:r>
                <a:rPr lang="zh-CN" altLang="en-US" b="1" dirty="0">
                  <a:solidFill>
                    <a:srgbClr val="9D1223"/>
                  </a:solidFill>
                </a:rPr>
                <a:t>代理 </a:t>
              </a:r>
              <a:r>
                <a:rPr lang="en-US" altLang="zh-CN" b="1" dirty="0">
                  <a:solidFill>
                    <a:srgbClr val="9D1223"/>
                  </a:solidFill>
                </a:rPr>
                <a:t>7</a:t>
              </a:r>
              <a:r>
                <a:rPr lang="zh-CN" altLang="en-US" b="1" dirty="0">
                  <a:solidFill>
                    <a:srgbClr val="9D1223"/>
                  </a:solidFill>
                </a:rPr>
                <a:t>分钟完成！</a:t>
              </a:r>
            </a:p>
          </p:txBody>
        </p:sp>
        <p:sp>
          <p:nvSpPr>
            <p:cNvPr id="55" name="左大括号 54">
              <a:extLst>
                <a:ext uri="{FF2B5EF4-FFF2-40B4-BE49-F238E27FC236}">
                  <a16:creationId xmlns:a16="http://schemas.microsoft.com/office/drawing/2014/main" id="{790153C1-CE8D-4077-BAF3-01C467C79D02}"/>
                </a:ext>
              </a:extLst>
            </p:cNvPr>
            <p:cNvSpPr/>
            <p:nvPr/>
          </p:nvSpPr>
          <p:spPr>
            <a:xfrm rot="5400000">
              <a:off x="5847930" y="-1345021"/>
              <a:ext cx="354145" cy="7358832"/>
            </a:xfrm>
            <a:prstGeom prst="leftBrace">
              <a:avLst>
                <a:gd name="adj1" fmla="val 54841"/>
                <a:gd name="adj2" fmla="val 49768"/>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11AEA85D-9E4C-4875-BCC0-571F301B92F5}"/>
                </a:ext>
              </a:extLst>
            </p:cNvPr>
            <p:cNvSpPr txBox="1"/>
            <p:nvPr/>
          </p:nvSpPr>
          <p:spPr>
            <a:xfrm>
              <a:off x="4461375" y="1712736"/>
              <a:ext cx="3013664" cy="369332"/>
            </a:xfrm>
            <a:prstGeom prst="rect">
              <a:avLst/>
            </a:prstGeom>
            <a:noFill/>
          </p:spPr>
          <p:txBody>
            <a:bodyPr wrap="square" rtlCol="0">
              <a:spAutoFit/>
            </a:bodyPr>
            <a:lstStyle/>
            <a:p>
              <a:pPr algn="ctr"/>
              <a:r>
                <a:rPr lang="zh-CN" altLang="en-US" b="1" dirty="0">
                  <a:solidFill>
                    <a:srgbClr val="9D1223"/>
                  </a:solidFill>
                </a:rPr>
                <a:t>传统流程 数天甚至数周</a:t>
              </a:r>
            </a:p>
          </p:txBody>
        </p:sp>
      </p:grpSp>
    </p:spTree>
    <p:custDataLst>
      <p:tags r:id="rId1"/>
    </p:custDataLst>
    <p:extLst>
      <p:ext uri="{BB962C8B-B14F-4D97-AF65-F5344CB8AC3E}">
        <p14:creationId xmlns:p14="http://schemas.microsoft.com/office/powerpoint/2010/main" val="171154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grpSp>
        <p:nvGrpSpPr>
          <p:cNvPr id="24" name="组合 23">
            <a:extLst>
              <a:ext uri="{FF2B5EF4-FFF2-40B4-BE49-F238E27FC236}">
                <a16:creationId xmlns:a16="http://schemas.microsoft.com/office/drawing/2014/main" id="{43D7882F-4DE2-4578-93D0-1A639DE640BF}"/>
              </a:ext>
            </a:extLst>
          </p:cNvPr>
          <p:cNvGrpSpPr/>
          <p:nvPr/>
        </p:nvGrpSpPr>
        <p:grpSpPr>
          <a:xfrm>
            <a:off x="1807473" y="908722"/>
            <a:ext cx="3735724" cy="5844320"/>
            <a:chOff x="745405" y="1067748"/>
            <a:chExt cx="3735724" cy="5844320"/>
          </a:xfrm>
        </p:grpSpPr>
        <p:pic>
          <p:nvPicPr>
            <p:cNvPr id="18" name="图片 17">
              <a:extLst>
                <a:ext uri="{FF2B5EF4-FFF2-40B4-BE49-F238E27FC236}">
                  <a16:creationId xmlns:a16="http://schemas.microsoft.com/office/drawing/2014/main" id="{3BF3FE70-0CE8-4C88-99E7-242AC3CA34E2}"/>
                </a:ext>
              </a:extLst>
            </p:cNvPr>
            <p:cNvPicPr>
              <a:picLocks noChangeAspect="1"/>
            </p:cNvPicPr>
            <p:nvPr/>
          </p:nvPicPr>
          <p:blipFill>
            <a:blip r:embed="rId4"/>
            <a:stretch>
              <a:fillRect/>
            </a:stretch>
          </p:blipFill>
          <p:spPr>
            <a:xfrm>
              <a:off x="768125" y="1067748"/>
              <a:ext cx="3713004" cy="736290"/>
            </a:xfrm>
            <a:prstGeom prst="rect">
              <a:avLst/>
            </a:prstGeom>
          </p:spPr>
        </p:pic>
        <p:pic>
          <p:nvPicPr>
            <p:cNvPr id="22" name="图片 21">
              <a:extLst>
                <a:ext uri="{FF2B5EF4-FFF2-40B4-BE49-F238E27FC236}">
                  <a16:creationId xmlns:a16="http://schemas.microsoft.com/office/drawing/2014/main" id="{FAB44909-73DF-432F-9BEA-320558825E39}"/>
                </a:ext>
              </a:extLst>
            </p:cNvPr>
            <p:cNvPicPr>
              <a:picLocks noChangeAspect="1"/>
            </p:cNvPicPr>
            <p:nvPr/>
          </p:nvPicPr>
          <p:blipFill>
            <a:blip r:embed="rId5"/>
            <a:stretch>
              <a:fillRect/>
            </a:stretch>
          </p:blipFill>
          <p:spPr>
            <a:xfrm>
              <a:off x="745405" y="1724522"/>
              <a:ext cx="3697356" cy="5187546"/>
            </a:xfrm>
            <a:prstGeom prst="rect">
              <a:avLst/>
            </a:prstGeom>
          </p:spPr>
        </p:pic>
      </p:grpSp>
      <p:pic>
        <p:nvPicPr>
          <p:cNvPr id="28" name="图片 27">
            <a:extLst>
              <a:ext uri="{FF2B5EF4-FFF2-40B4-BE49-F238E27FC236}">
                <a16:creationId xmlns:a16="http://schemas.microsoft.com/office/drawing/2014/main" id="{D448827C-3C54-45DA-B0F4-5D7EE8819888}"/>
              </a:ext>
            </a:extLst>
          </p:cNvPr>
          <p:cNvPicPr>
            <a:picLocks noChangeAspect="1"/>
          </p:cNvPicPr>
          <p:nvPr/>
        </p:nvPicPr>
        <p:blipFill>
          <a:blip r:embed="rId6"/>
          <a:stretch>
            <a:fillRect/>
          </a:stretch>
        </p:blipFill>
        <p:spPr>
          <a:xfrm>
            <a:off x="6431202" y="1363081"/>
            <a:ext cx="4212574" cy="5006482"/>
          </a:xfrm>
          <a:prstGeom prst="rect">
            <a:avLst/>
          </a:prstGeom>
        </p:spPr>
      </p:pic>
    </p:spTree>
    <p:custDataLst>
      <p:tags r:id="rId1"/>
    </p:custDataLst>
    <p:extLst>
      <p:ext uri="{BB962C8B-B14F-4D97-AF65-F5344CB8AC3E}">
        <p14:creationId xmlns:p14="http://schemas.microsoft.com/office/powerpoint/2010/main" val="3955553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graphicFrame>
        <p:nvGraphicFramePr>
          <p:cNvPr id="2" name="表格 2">
            <a:extLst>
              <a:ext uri="{FF2B5EF4-FFF2-40B4-BE49-F238E27FC236}">
                <a16:creationId xmlns:a16="http://schemas.microsoft.com/office/drawing/2014/main" id="{59FFFFE1-3947-45FA-935A-378A0857A5CD}"/>
              </a:ext>
            </a:extLst>
          </p:cNvPr>
          <p:cNvGraphicFramePr>
            <a:graphicFrameLocks noGrp="1"/>
          </p:cNvGraphicFramePr>
          <p:nvPr>
            <p:extLst>
              <p:ext uri="{D42A27DB-BD31-4B8C-83A1-F6EECF244321}">
                <p14:modId xmlns:p14="http://schemas.microsoft.com/office/powerpoint/2010/main" val="1566218849"/>
              </p:ext>
            </p:extLst>
          </p:nvPr>
        </p:nvGraphicFramePr>
        <p:xfrm>
          <a:off x="890847" y="3729803"/>
          <a:ext cx="11046634" cy="2670999"/>
        </p:xfrm>
        <a:graphic>
          <a:graphicData uri="http://schemas.openxmlformats.org/drawingml/2006/table">
            <a:tbl>
              <a:tblPr firstRow="1" bandRow="1">
                <a:tableStyleId>{5C22544A-7EE6-4342-B048-85BDC9FD1C3A}</a:tableStyleId>
              </a:tblPr>
              <a:tblGrid>
                <a:gridCol w="2534782">
                  <a:extLst>
                    <a:ext uri="{9D8B030D-6E8A-4147-A177-3AD203B41FA5}">
                      <a16:colId xmlns:a16="http://schemas.microsoft.com/office/drawing/2014/main" val="3918315611"/>
                    </a:ext>
                  </a:extLst>
                </a:gridCol>
                <a:gridCol w="4312255">
                  <a:extLst>
                    <a:ext uri="{9D8B030D-6E8A-4147-A177-3AD203B41FA5}">
                      <a16:colId xmlns:a16="http://schemas.microsoft.com/office/drawing/2014/main" val="4097081889"/>
                    </a:ext>
                  </a:extLst>
                </a:gridCol>
                <a:gridCol w="4199597">
                  <a:extLst>
                    <a:ext uri="{9D8B030D-6E8A-4147-A177-3AD203B41FA5}">
                      <a16:colId xmlns:a16="http://schemas.microsoft.com/office/drawing/2014/main" val="1720085684"/>
                    </a:ext>
                  </a:extLst>
                </a:gridCol>
              </a:tblGrid>
              <a:tr h="372105">
                <a:tc>
                  <a:txBody>
                    <a:bodyPr/>
                    <a:lstStyle/>
                    <a:p>
                      <a:pPr algn="ctr">
                        <a:lnSpc>
                          <a:spcPct val="100000"/>
                        </a:lnSpc>
                      </a:pPr>
                      <a:r>
                        <a:rPr lang="zh-CN" altLang="en-US" dirty="0"/>
                        <a:t>维度</a:t>
                      </a:r>
                    </a:p>
                  </a:txBody>
                  <a:tcPr anchor="ctr"/>
                </a:tc>
                <a:tc>
                  <a:txBody>
                    <a:bodyPr/>
                    <a:lstStyle/>
                    <a:p>
                      <a:pPr algn="ctr">
                        <a:lnSpc>
                          <a:spcPct val="100000"/>
                        </a:lnSpc>
                      </a:pPr>
                      <a:r>
                        <a:rPr lang="zh-CN" altLang="en-US" dirty="0"/>
                        <a:t>传统工具</a:t>
                      </a:r>
                    </a:p>
                  </a:txBody>
                  <a:tcPr anchor="ctr"/>
                </a:tc>
                <a:tc>
                  <a:txBody>
                    <a:bodyPr/>
                    <a:lstStyle/>
                    <a:p>
                      <a:pPr algn="ctr">
                        <a:lnSpc>
                          <a:spcPct val="100000"/>
                        </a:lnSpc>
                      </a:pPr>
                      <a:r>
                        <a:rPr lang="en-US" altLang="zh-CN" dirty="0"/>
                        <a:t>Agentic Chatbots</a:t>
                      </a:r>
                      <a:endParaRPr lang="zh-CN" altLang="en-US" dirty="0"/>
                    </a:p>
                  </a:txBody>
                  <a:tcPr anchor="ctr"/>
                </a:tc>
                <a:extLst>
                  <a:ext uri="{0D108BD9-81ED-4DB2-BD59-A6C34878D82A}">
                    <a16:rowId xmlns:a16="http://schemas.microsoft.com/office/drawing/2014/main" val="1707243722"/>
                  </a:ext>
                </a:extLst>
              </a:tr>
              <a:tr h="372105">
                <a:tc>
                  <a:txBody>
                    <a:bodyPr/>
                    <a:lstStyle/>
                    <a:p>
                      <a:pPr algn="ctr">
                        <a:lnSpc>
                          <a:spcPct val="100000"/>
                        </a:lnSpc>
                      </a:pPr>
                      <a:r>
                        <a:rPr lang="zh-CN" altLang="en-US" dirty="0"/>
                        <a:t>交互模式</a:t>
                      </a:r>
                    </a:p>
                  </a:txBody>
                  <a:tcPr anchor="ctr"/>
                </a:tc>
                <a:tc>
                  <a:txBody>
                    <a:bodyPr/>
                    <a:lstStyle/>
                    <a:p>
                      <a:pPr algn="ctr">
                        <a:lnSpc>
                          <a:spcPct val="100000"/>
                        </a:lnSpc>
                      </a:pPr>
                      <a:r>
                        <a:rPr lang="zh-CN" altLang="en-US" dirty="0"/>
                        <a:t>被动等待指令</a:t>
                      </a:r>
                    </a:p>
                  </a:txBody>
                  <a:tcPr anchor="ctr"/>
                </a:tc>
                <a:tc>
                  <a:txBody>
                    <a:bodyPr/>
                    <a:lstStyle/>
                    <a:p>
                      <a:pPr algn="ctr">
                        <a:lnSpc>
                          <a:spcPct val="100000"/>
                        </a:lnSpc>
                      </a:pPr>
                      <a:r>
                        <a:rPr lang="zh-CN" altLang="en-US" dirty="0"/>
                        <a:t>主动拆解目标并规划路径</a:t>
                      </a:r>
                    </a:p>
                  </a:txBody>
                  <a:tcPr anchor="ctr"/>
                </a:tc>
                <a:extLst>
                  <a:ext uri="{0D108BD9-81ED-4DB2-BD59-A6C34878D82A}">
                    <a16:rowId xmlns:a16="http://schemas.microsoft.com/office/drawing/2014/main" val="1631761624"/>
                  </a:ext>
                </a:extLst>
              </a:tr>
              <a:tr h="642263">
                <a:tc>
                  <a:txBody>
                    <a:bodyPr/>
                    <a:lstStyle/>
                    <a:p>
                      <a:pPr algn="ctr">
                        <a:lnSpc>
                          <a:spcPct val="100000"/>
                        </a:lnSpc>
                      </a:pPr>
                      <a:r>
                        <a:rPr lang="zh-CN" altLang="en-US" dirty="0"/>
                        <a:t>数据处理</a:t>
                      </a:r>
                    </a:p>
                  </a:txBody>
                  <a:tcPr anchor="ctr"/>
                </a:tc>
                <a:tc>
                  <a:txBody>
                    <a:bodyPr/>
                    <a:lstStyle/>
                    <a:p>
                      <a:pPr algn="ctr">
                        <a:lnSpc>
                          <a:spcPct val="100000"/>
                        </a:lnSpc>
                      </a:pPr>
                      <a:r>
                        <a:rPr lang="zh-CN" altLang="en-US" dirty="0"/>
                        <a:t>需用户指定代码（如</a:t>
                      </a:r>
                      <a:r>
                        <a:rPr lang="en-US" altLang="zh-CN" dirty="0"/>
                        <a:t>FRED</a:t>
                      </a:r>
                      <a:r>
                        <a:rPr lang="zh-CN" altLang="en-US" dirty="0"/>
                        <a:t>序列）</a:t>
                      </a:r>
                    </a:p>
                  </a:txBody>
                  <a:tcPr anchor="ctr"/>
                </a:tc>
                <a:tc>
                  <a:txBody>
                    <a:bodyPr/>
                    <a:lstStyle/>
                    <a:p>
                      <a:pPr algn="ctr">
                        <a:lnSpc>
                          <a:spcPct val="100000"/>
                        </a:lnSpc>
                      </a:pPr>
                      <a:r>
                        <a:rPr lang="zh-CN" altLang="en-US" dirty="0"/>
                        <a:t>自动匹配“失业率”与</a:t>
                      </a:r>
                      <a:r>
                        <a:rPr lang="en-US" altLang="zh-CN" dirty="0"/>
                        <a:t>UNRATE</a:t>
                      </a:r>
                      <a:r>
                        <a:rPr lang="zh-CN" altLang="en-US" dirty="0"/>
                        <a:t>序列</a:t>
                      </a:r>
                    </a:p>
                  </a:txBody>
                  <a:tcPr anchor="ctr"/>
                </a:tc>
                <a:extLst>
                  <a:ext uri="{0D108BD9-81ED-4DB2-BD59-A6C34878D82A}">
                    <a16:rowId xmlns:a16="http://schemas.microsoft.com/office/drawing/2014/main" val="3324782984"/>
                  </a:ext>
                </a:extLst>
              </a:tr>
              <a:tr h="642263">
                <a:tc>
                  <a:txBody>
                    <a:bodyPr/>
                    <a:lstStyle/>
                    <a:p>
                      <a:pPr algn="ctr">
                        <a:lnSpc>
                          <a:spcPct val="100000"/>
                        </a:lnSpc>
                      </a:pPr>
                      <a:r>
                        <a:rPr lang="zh-CN" altLang="en-US" dirty="0"/>
                        <a:t>异常处理</a:t>
                      </a:r>
                    </a:p>
                  </a:txBody>
                  <a:tcPr anchor="ctr"/>
                </a:tc>
                <a:tc>
                  <a:txBody>
                    <a:bodyPr/>
                    <a:lstStyle/>
                    <a:p>
                      <a:pPr algn="ctr">
                        <a:lnSpc>
                          <a:spcPct val="100000"/>
                        </a:lnSpc>
                      </a:pPr>
                      <a:r>
                        <a:rPr lang="zh-CN" altLang="en-US" dirty="0"/>
                        <a:t>中断执行等待人工干预</a:t>
                      </a:r>
                    </a:p>
                  </a:txBody>
                  <a:tcPr anchor="ctr"/>
                </a:tc>
                <a:tc>
                  <a:txBody>
                    <a:bodyPr/>
                    <a:lstStyle/>
                    <a:p>
                      <a:pPr algn="ctr">
                        <a:lnSpc>
                          <a:spcPct val="100000"/>
                        </a:lnSpc>
                      </a:pPr>
                      <a:r>
                        <a:rPr lang="zh-CN" altLang="en-US" dirty="0"/>
                        <a:t>发现</a:t>
                      </a:r>
                      <a:r>
                        <a:rPr lang="en-US" altLang="zh-CN" dirty="0"/>
                        <a:t>NaN</a:t>
                      </a:r>
                      <a:r>
                        <a:rPr lang="zh-CN" altLang="en-US" dirty="0"/>
                        <a:t>值时自动修正代码</a:t>
                      </a:r>
                    </a:p>
                  </a:txBody>
                  <a:tcPr anchor="ctr"/>
                </a:tc>
                <a:extLst>
                  <a:ext uri="{0D108BD9-81ED-4DB2-BD59-A6C34878D82A}">
                    <a16:rowId xmlns:a16="http://schemas.microsoft.com/office/drawing/2014/main" val="377368434"/>
                  </a:ext>
                </a:extLst>
              </a:tr>
              <a:tr h="642263">
                <a:tc>
                  <a:txBody>
                    <a:bodyPr/>
                    <a:lstStyle/>
                    <a:p>
                      <a:pPr algn="ctr">
                        <a:lnSpc>
                          <a:spcPct val="100000"/>
                        </a:lnSpc>
                      </a:pPr>
                      <a:r>
                        <a:rPr lang="zh-CN" altLang="en-US" dirty="0"/>
                        <a:t>协作效率</a:t>
                      </a:r>
                    </a:p>
                  </a:txBody>
                  <a:tcPr anchor="ctr"/>
                </a:tc>
                <a:tc>
                  <a:txBody>
                    <a:bodyPr/>
                    <a:lstStyle/>
                    <a:p>
                      <a:pPr algn="ctr">
                        <a:lnSpc>
                          <a:spcPct val="100000"/>
                        </a:lnSpc>
                      </a:pPr>
                      <a:r>
                        <a:rPr lang="zh-CN" altLang="en-US" dirty="0"/>
                        <a:t>串行处理单任务</a:t>
                      </a:r>
                    </a:p>
                  </a:txBody>
                  <a:tcPr anchor="ctr"/>
                </a:tc>
                <a:tc>
                  <a:txBody>
                    <a:bodyPr/>
                    <a:lstStyle/>
                    <a:p>
                      <a:pPr algn="ctr">
                        <a:lnSpc>
                          <a:spcPct val="100000"/>
                        </a:lnSpc>
                      </a:pPr>
                      <a:r>
                        <a:rPr lang="en-US" altLang="zh-CN" dirty="0"/>
                        <a:t>10</a:t>
                      </a:r>
                      <a:r>
                        <a:rPr lang="zh-CN" altLang="en-US" dirty="0"/>
                        <a:t>个并行代理同步分析</a:t>
                      </a:r>
                      <a:r>
                        <a:rPr lang="en-US" altLang="zh-CN" dirty="0"/>
                        <a:t>500+</a:t>
                      </a:r>
                      <a:r>
                        <a:rPr lang="zh-CN" altLang="en-US" dirty="0"/>
                        <a:t>信息源</a:t>
                      </a:r>
                    </a:p>
                  </a:txBody>
                  <a:tcPr anchor="ctr"/>
                </a:tc>
                <a:extLst>
                  <a:ext uri="{0D108BD9-81ED-4DB2-BD59-A6C34878D82A}">
                    <a16:rowId xmlns:a16="http://schemas.microsoft.com/office/drawing/2014/main" val="1298505190"/>
                  </a:ext>
                </a:extLst>
              </a:tr>
            </a:tbl>
          </a:graphicData>
        </a:graphic>
      </p:graphicFrame>
      <p:sp>
        <p:nvSpPr>
          <p:cNvPr id="11" name="文本框 10">
            <a:extLst>
              <a:ext uri="{FF2B5EF4-FFF2-40B4-BE49-F238E27FC236}">
                <a16:creationId xmlns:a16="http://schemas.microsoft.com/office/drawing/2014/main" id="{2ABB3E0B-424D-479D-A2C7-890D803BA79E}"/>
              </a:ext>
            </a:extLst>
          </p:cNvPr>
          <p:cNvSpPr txBox="1"/>
          <p:nvPr/>
        </p:nvSpPr>
        <p:spPr>
          <a:xfrm>
            <a:off x="3437157" y="3206638"/>
            <a:ext cx="5690862" cy="400110"/>
          </a:xfrm>
          <a:prstGeom prst="rect">
            <a:avLst/>
          </a:prstGeom>
          <a:noFill/>
        </p:spPr>
        <p:txBody>
          <a:bodyPr wrap="square" rtlCol="0">
            <a:spAutoFit/>
          </a:bodyPr>
          <a:lstStyle/>
          <a:p>
            <a:pPr algn="ctr"/>
            <a:r>
              <a:rPr lang="zh-CN" altLang="en-US" sz="2000" b="1" dirty="0"/>
              <a:t>传统</a:t>
            </a:r>
            <a:r>
              <a:rPr lang="en-US" altLang="zh-CN" sz="2000" b="1" dirty="0"/>
              <a:t>LLM vs Agentic</a:t>
            </a:r>
            <a:r>
              <a:rPr lang="zh-CN" altLang="en-US" sz="2000" b="1" dirty="0"/>
              <a:t>系统：关键能力对比</a:t>
            </a:r>
          </a:p>
        </p:txBody>
      </p:sp>
      <p:sp>
        <p:nvSpPr>
          <p:cNvPr id="14" name="文本框 13">
            <a:extLst>
              <a:ext uri="{FF2B5EF4-FFF2-40B4-BE49-F238E27FC236}">
                <a16:creationId xmlns:a16="http://schemas.microsoft.com/office/drawing/2014/main" id="{6403467E-A6B9-4832-98D8-C59866BE0919}"/>
              </a:ext>
            </a:extLst>
          </p:cNvPr>
          <p:cNvSpPr txBox="1"/>
          <p:nvPr/>
        </p:nvSpPr>
        <p:spPr>
          <a:xfrm>
            <a:off x="414605" y="917711"/>
            <a:ext cx="5179706" cy="2139047"/>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传统</a:t>
            </a:r>
            <a:r>
              <a:rPr lang="en-US" altLang="zh-CN" b="1" dirty="0"/>
              <a:t>LLM</a:t>
            </a:r>
            <a:r>
              <a:rPr lang="zh-CN" altLang="en-US" b="1" dirty="0"/>
              <a:t>的三大核心瓶颈</a:t>
            </a:r>
            <a:endParaRPr lang="en-US" altLang="zh-CN" b="1" dirty="0"/>
          </a:p>
          <a:p>
            <a:pPr marL="342900" indent="-342900">
              <a:spcBef>
                <a:spcPts val="600"/>
              </a:spcBef>
              <a:buFont typeface="+mj-lt"/>
              <a:buAutoNum type="arabicPeriod"/>
            </a:pPr>
            <a:r>
              <a:rPr lang="zh-CN" altLang="en-US" sz="1600" b="1" dirty="0"/>
              <a:t>功能固化：</a:t>
            </a:r>
            <a:r>
              <a:rPr lang="zh-CN" altLang="en-US" sz="1600" dirty="0"/>
              <a:t>流程固定无法动态调整（如仅能单步骤调用</a:t>
            </a:r>
            <a:r>
              <a:rPr lang="en-US" altLang="zh-CN" sz="1600" dirty="0"/>
              <a:t>FRED API</a:t>
            </a:r>
            <a:r>
              <a:rPr lang="zh-CN" altLang="en-US" sz="1600" dirty="0"/>
              <a:t>，无法回溯调整参数）</a:t>
            </a:r>
            <a:endParaRPr lang="en-US" altLang="zh-CN" sz="1600" dirty="0"/>
          </a:p>
          <a:p>
            <a:pPr marL="342900" indent="-342900">
              <a:spcBef>
                <a:spcPts val="600"/>
              </a:spcBef>
              <a:buFont typeface="+mj-lt"/>
              <a:buAutoNum type="arabicPeriod"/>
            </a:pPr>
            <a:r>
              <a:rPr lang="zh-CN" altLang="en-US" sz="1600" b="1" dirty="0"/>
              <a:t>状态碎片化：</a:t>
            </a:r>
            <a:r>
              <a:rPr lang="zh-CN" altLang="en-US" sz="1600" dirty="0"/>
              <a:t>数据通过参数传递易丢失上下文，难以支撑复杂研究链条</a:t>
            </a:r>
            <a:endParaRPr lang="en-US" altLang="zh-CN" sz="1600" dirty="0"/>
          </a:p>
          <a:p>
            <a:pPr marL="342900" indent="-342900">
              <a:spcBef>
                <a:spcPts val="600"/>
              </a:spcBef>
              <a:buFont typeface="+mj-lt"/>
              <a:buAutoNum type="arabicPeriod"/>
            </a:pPr>
            <a:r>
              <a:rPr lang="zh-CN" altLang="en-US" sz="1600" b="1" dirty="0"/>
              <a:t>效率天花板：</a:t>
            </a:r>
            <a:r>
              <a:rPr lang="zh-CN" altLang="en-US" sz="1600" dirty="0"/>
              <a:t>任务需顺序执行，缺乏并行处理能力导致耗时倍增</a:t>
            </a:r>
          </a:p>
        </p:txBody>
      </p:sp>
      <p:sp>
        <p:nvSpPr>
          <p:cNvPr id="19" name="文本框 18">
            <a:extLst>
              <a:ext uri="{FF2B5EF4-FFF2-40B4-BE49-F238E27FC236}">
                <a16:creationId xmlns:a16="http://schemas.microsoft.com/office/drawing/2014/main" id="{E86DE5D5-555B-470C-85D0-EB2E0465B5E2}"/>
              </a:ext>
            </a:extLst>
          </p:cNvPr>
          <p:cNvSpPr txBox="1"/>
          <p:nvPr/>
        </p:nvSpPr>
        <p:spPr>
          <a:xfrm>
            <a:off x="6368728" y="804484"/>
            <a:ext cx="5568753" cy="2323713"/>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从“语言工具”到“智能代理”的进化</a:t>
            </a:r>
            <a:endParaRPr lang="en-US" altLang="zh-CN" b="1" dirty="0"/>
          </a:p>
          <a:p>
            <a:pPr marL="342900" indent="-342900">
              <a:spcBef>
                <a:spcPts val="600"/>
              </a:spcBef>
              <a:buFont typeface="+mj-lt"/>
              <a:buAutoNum type="arabicPeriod"/>
            </a:pPr>
            <a:r>
              <a:rPr lang="zh-CN" altLang="en-US" sz="1600" b="1" dirty="0"/>
              <a:t>推理与代理能力跃升：</a:t>
            </a:r>
            <a:r>
              <a:rPr lang="zh-CN" altLang="en-US" sz="1600" dirty="0"/>
              <a:t>将单一语言生成升级为“规划</a:t>
            </a:r>
            <a:r>
              <a:rPr lang="en-US" altLang="zh-CN" sz="1600" dirty="0"/>
              <a:t>-</a:t>
            </a:r>
            <a:r>
              <a:rPr lang="zh-CN" altLang="en-US" sz="1600" dirty="0"/>
              <a:t>执行</a:t>
            </a:r>
            <a:r>
              <a:rPr lang="en-US" altLang="zh-CN" sz="1600" dirty="0"/>
              <a:t>-</a:t>
            </a:r>
            <a:r>
              <a:rPr lang="zh-CN" altLang="en-US" sz="1600" dirty="0"/>
              <a:t>反思”闭环</a:t>
            </a:r>
            <a:endParaRPr lang="en-US" altLang="zh-CN" sz="1600" dirty="0"/>
          </a:p>
          <a:p>
            <a:pPr marL="342900" indent="-342900">
              <a:spcBef>
                <a:spcPts val="600"/>
              </a:spcBef>
              <a:buFont typeface="+mj-lt"/>
              <a:buAutoNum type="arabicPeriod"/>
            </a:pPr>
            <a:r>
              <a:rPr lang="zh-CN" altLang="en-US" sz="1600" b="1" dirty="0"/>
              <a:t>开源模型推动能力民主化：</a:t>
            </a:r>
            <a:r>
              <a:rPr lang="zh-CN" altLang="en-US" sz="1600" dirty="0"/>
              <a:t>开源模型性能接近闭源前沿且定价极低，使研究者能低成本部署定制化工具链。</a:t>
            </a:r>
            <a:endParaRPr lang="en-US" altLang="zh-CN" sz="1600" dirty="0"/>
          </a:p>
          <a:p>
            <a:pPr marL="342900" indent="-342900">
              <a:spcBef>
                <a:spcPts val="600"/>
              </a:spcBef>
              <a:buFont typeface="+mj-lt"/>
              <a:buAutoNum type="arabicPeriod"/>
            </a:pPr>
            <a:r>
              <a:rPr lang="zh-CN" altLang="en-US" sz="1600" b="1" dirty="0"/>
              <a:t>效率与成本的精细化平衡：</a:t>
            </a:r>
            <a:r>
              <a:rPr lang="zh-CN" altLang="en-US" sz="1600" dirty="0"/>
              <a:t>用高端模型处理研究策略制定、最终报告合成等高价值任务，用轻量模型分析搜索结果等标准化工作，使单篇论文的</a:t>
            </a:r>
            <a:r>
              <a:rPr lang="en-US" altLang="zh-CN" sz="1600" dirty="0"/>
              <a:t>AI</a:t>
            </a:r>
            <a:r>
              <a:rPr lang="zh-CN" altLang="en-US" sz="1600" dirty="0"/>
              <a:t>成本显著降低</a:t>
            </a:r>
          </a:p>
        </p:txBody>
      </p:sp>
      <p:sp>
        <p:nvSpPr>
          <p:cNvPr id="15" name="箭头: 右 14">
            <a:extLst>
              <a:ext uri="{FF2B5EF4-FFF2-40B4-BE49-F238E27FC236}">
                <a16:creationId xmlns:a16="http://schemas.microsoft.com/office/drawing/2014/main" id="{1067B4B2-955E-4820-A36A-38441AF57EC0}"/>
              </a:ext>
            </a:extLst>
          </p:cNvPr>
          <p:cNvSpPr/>
          <p:nvPr/>
        </p:nvSpPr>
        <p:spPr>
          <a:xfrm>
            <a:off x="5725997" y="1722351"/>
            <a:ext cx="556591" cy="278296"/>
          </a:xfrm>
          <a:prstGeom prst="rightArrow">
            <a:avLst/>
          </a:prstGeom>
          <a:solidFill>
            <a:srgbClr val="AE282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Tree>
    <p:custDataLst>
      <p:tags r:id="rId1"/>
    </p:custDataLst>
    <p:extLst>
      <p:ext uri="{BB962C8B-B14F-4D97-AF65-F5344CB8AC3E}">
        <p14:creationId xmlns:p14="http://schemas.microsoft.com/office/powerpoint/2010/main" val="120404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9"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2" name="文本框 1">
            <a:extLst>
              <a:ext uri="{FF2B5EF4-FFF2-40B4-BE49-F238E27FC236}">
                <a16:creationId xmlns:a16="http://schemas.microsoft.com/office/drawing/2014/main" id="{0CC1F4FB-AD7A-479F-A834-2ECF8BE98CC5}"/>
              </a:ext>
            </a:extLst>
          </p:cNvPr>
          <p:cNvSpPr txBox="1"/>
          <p:nvPr/>
        </p:nvSpPr>
        <p:spPr>
          <a:xfrm>
            <a:off x="795130" y="981097"/>
            <a:ext cx="11018236" cy="1846659"/>
          </a:xfrm>
          <a:prstGeom prst="rect">
            <a:avLst/>
          </a:prstGeom>
          <a:noFill/>
        </p:spPr>
        <p:txBody>
          <a:bodyPr wrap="square" rtlCol="0">
            <a:spAutoFit/>
          </a:bodyPr>
          <a:lstStyle/>
          <a:p>
            <a:pPr algn="just">
              <a:lnSpc>
                <a:spcPct val="150000"/>
              </a:lnSpc>
              <a:spcBef>
                <a:spcPts val="1200"/>
              </a:spcBef>
            </a:pPr>
            <a:r>
              <a:rPr lang="zh-CN" altLang="en-US" sz="2000" b="1" dirty="0"/>
              <a:t>案例：</a:t>
            </a:r>
            <a:r>
              <a:rPr lang="en-US" altLang="zh-CN" sz="2000" b="1" dirty="0"/>
              <a:t>Deep Research</a:t>
            </a:r>
            <a:r>
              <a:rPr lang="zh-CN" altLang="en-US" sz="2000" b="1" dirty="0"/>
              <a:t>重构文献综述</a:t>
            </a:r>
            <a:endParaRPr lang="en-US" altLang="zh-CN" sz="2000" b="1" dirty="0"/>
          </a:p>
          <a:p>
            <a:pPr algn="just">
              <a:spcBef>
                <a:spcPts val="1200"/>
              </a:spcBef>
            </a:pPr>
            <a:r>
              <a:rPr lang="zh-CN" altLang="en-US" b="1" dirty="0"/>
              <a:t>传统痛点</a:t>
            </a:r>
            <a:endParaRPr lang="en-US" altLang="zh-CN" b="1" dirty="0"/>
          </a:p>
          <a:p>
            <a:pPr marL="285750" indent="-285750" algn="just">
              <a:spcBef>
                <a:spcPts val="1200"/>
              </a:spcBef>
              <a:buFont typeface="Wingdings" panose="05000000000000000000" pitchFamily="2" charset="2"/>
              <a:buChar char="l"/>
            </a:pPr>
            <a:r>
              <a:rPr lang="zh-CN" altLang="en-US" dirty="0"/>
              <a:t>文献综述耗时：</a:t>
            </a:r>
            <a:r>
              <a:rPr lang="en-US" altLang="zh-CN" dirty="0"/>
              <a:t>2–4</a:t>
            </a:r>
            <a:r>
              <a:rPr lang="zh-CN" altLang="en-US" dirty="0"/>
              <a:t>周，需筛选数百篇文献</a:t>
            </a:r>
            <a:endParaRPr lang="en-US" altLang="zh-CN" dirty="0"/>
          </a:p>
          <a:p>
            <a:pPr marL="285750" indent="-285750" algn="just">
              <a:spcBef>
                <a:spcPts val="1200"/>
              </a:spcBef>
              <a:buFont typeface="Wingdings" panose="05000000000000000000" pitchFamily="2" charset="2"/>
              <a:buChar char="l"/>
            </a:pPr>
            <a:r>
              <a:rPr lang="zh-CN" altLang="en-US" dirty="0"/>
              <a:t>易遗漏重要研究，引用错误风险高</a:t>
            </a:r>
          </a:p>
        </p:txBody>
      </p:sp>
      <p:grpSp>
        <p:nvGrpSpPr>
          <p:cNvPr id="82" name="组合 81">
            <a:extLst>
              <a:ext uri="{FF2B5EF4-FFF2-40B4-BE49-F238E27FC236}">
                <a16:creationId xmlns:a16="http://schemas.microsoft.com/office/drawing/2014/main" id="{43E3A5D7-C3D8-4840-B3C9-3F03F36A5854}"/>
              </a:ext>
            </a:extLst>
          </p:cNvPr>
          <p:cNvGrpSpPr/>
          <p:nvPr/>
        </p:nvGrpSpPr>
        <p:grpSpPr>
          <a:xfrm>
            <a:off x="1881465" y="3014197"/>
            <a:ext cx="9152260" cy="2346638"/>
            <a:chOff x="1864426" y="3014197"/>
            <a:chExt cx="9152260" cy="2346638"/>
          </a:xfrm>
        </p:grpSpPr>
        <p:grpSp>
          <p:nvGrpSpPr>
            <p:cNvPr id="79" name="组合 78">
              <a:extLst>
                <a:ext uri="{FF2B5EF4-FFF2-40B4-BE49-F238E27FC236}">
                  <a16:creationId xmlns:a16="http://schemas.microsoft.com/office/drawing/2014/main" id="{64FA3A84-386F-4229-83CD-020BBD5261D1}"/>
                </a:ext>
              </a:extLst>
            </p:cNvPr>
            <p:cNvGrpSpPr/>
            <p:nvPr/>
          </p:nvGrpSpPr>
          <p:grpSpPr>
            <a:xfrm>
              <a:off x="1864426" y="3014197"/>
              <a:ext cx="9152260" cy="1428987"/>
              <a:chOff x="1722697" y="3014197"/>
              <a:chExt cx="9152260" cy="1428987"/>
            </a:xfrm>
          </p:grpSpPr>
          <p:sp>
            <p:nvSpPr>
              <p:cNvPr id="55" name="矩形 54">
                <a:extLst>
                  <a:ext uri="{FF2B5EF4-FFF2-40B4-BE49-F238E27FC236}">
                    <a16:creationId xmlns:a16="http://schemas.microsoft.com/office/drawing/2014/main" id="{3D004B0E-F0F8-4E2C-AAF4-2A2EC3ADFA80}"/>
                  </a:ext>
                </a:extLst>
              </p:cNvPr>
              <p:cNvSpPr/>
              <p:nvPr/>
            </p:nvSpPr>
            <p:spPr>
              <a:xfrm>
                <a:off x="1722697" y="3653747"/>
                <a:ext cx="1874236" cy="78943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dirty="0"/>
                  <a:t>Orchestrator</a:t>
                </a:r>
                <a:r>
                  <a:rPr lang="zh-CN" altLang="en-US" sz="1600" dirty="0"/>
                  <a:t>代理将研究问题拆解为子主题</a:t>
                </a:r>
              </a:p>
            </p:txBody>
          </p:sp>
          <p:sp>
            <p:nvSpPr>
              <p:cNvPr id="56" name="矩形 55">
                <a:extLst>
                  <a:ext uri="{FF2B5EF4-FFF2-40B4-BE49-F238E27FC236}">
                    <a16:creationId xmlns:a16="http://schemas.microsoft.com/office/drawing/2014/main" id="{083708FA-D07A-433C-844F-D6392679402E}"/>
                  </a:ext>
                </a:extLst>
              </p:cNvPr>
              <p:cNvSpPr/>
              <p:nvPr/>
            </p:nvSpPr>
            <p:spPr>
              <a:xfrm>
                <a:off x="4148705" y="3653747"/>
                <a:ext cx="1874236" cy="78943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dirty="0"/>
                  <a:t>多个</a:t>
                </a:r>
                <a:r>
                  <a:rPr lang="en-US" altLang="zh-CN" sz="1600" dirty="0"/>
                  <a:t>Search</a:t>
                </a:r>
                <a:r>
                  <a:rPr lang="zh-CN" altLang="en-US" sz="1600" dirty="0"/>
                  <a:t>代理同时检索数据库</a:t>
                </a:r>
              </a:p>
            </p:txBody>
          </p:sp>
          <p:sp>
            <p:nvSpPr>
              <p:cNvPr id="57" name="矩形 56">
                <a:extLst>
                  <a:ext uri="{FF2B5EF4-FFF2-40B4-BE49-F238E27FC236}">
                    <a16:creationId xmlns:a16="http://schemas.microsoft.com/office/drawing/2014/main" id="{D6AF967F-F9F7-407F-8841-26789C529F01}"/>
                  </a:ext>
                </a:extLst>
              </p:cNvPr>
              <p:cNvSpPr/>
              <p:nvPr/>
            </p:nvSpPr>
            <p:spPr>
              <a:xfrm>
                <a:off x="6574713" y="3653747"/>
                <a:ext cx="1874236" cy="78943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dirty="0"/>
                  <a:t>Analysis</a:t>
                </a:r>
                <a:r>
                  <a:rPr lang="zh-CN" altLang="en-US" sz="1600" dirty="0"/>
                  <a:t>代理验证、标记矛盾观点</a:t>
                </a:r>
              </a:p>
            </p:txBody>
          </p:sp>
          <p:sp>
            <p:nvSpPr>
              <p:cNvPr id="58" name="矩形 57">
                <a:extLst>
                  <a:ext uri="{FF2B5EF4-FFF2-40B4-BE49-F238E27FC236}">
                    <a16:creationId xmlns:a16="http://schemas.microsoft.com/office/drawing/2014/main" id="{E97B0EBF-47E9-4FA5-9EA0-FB303D327C6D}"/>
                  </a:ext>
                </a:extLst>
              </p:cNvPr>
              <p:cNvSpPr/>
              <p:nvPr/>
            </p:nvSpPr>
            <p:spPr>
              <a:xfrm>
                <a:off x="9000721" y="3653747"/>
                <a:ext cx="1874236" cy="78943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dirty="0"/>
                  <a:t>Synthesis</a:t>
                </a:r>
                <a:r>
                  <a:rPr lang="zh-CN" altLang="en-US" sz="1600" dirty="0"/>
                  <a:t>代理输出报告，含准确引用</a:t>
                </a:r>
              </a:p>
            </p:txBody>
          </p:sp>
          <p:cxnSp>
            <p:nvCxnSpPr>
              <p:cNvPr id="59" name="直接连接符 58">
                <a:extLst>
                  <a:ext uri="{FF2B5EF4-FFF2-40B4-BE49-F238E27FC236}">
                    <a16:creationId xmlns:a16="http://schemas.microsoft.com/office/drawing/2014/main" id="{6F38ABFD-CA8C-4A26-B542-3B1F5590AF3E}"/>
                  </a:ext>
                </a:extLst>
              </p:cNvPr>
              <p:cNvCxnSpPr>
                <a:cxnSpLocks/>
                <a:stCxn id="66" idx="2"/>
                <a:endCxn id="55" idx="0"/>
              </p:cNvCxnSpPr>
              <p:nvPr/>
            </p:nvCxnSpPr>
            <p:spPr>
              <a:xfrm>
                <a:off x="2659814" y="3390249"/>
                <a:ext cx="1" cy="26349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直接连接符 59">
                <a:extLst>
                  <a:ext uri="{FF2B5EF4-FFF2-40B4-BE49-F238E27FC236}">
                    <a16:creationId xmlns:a16="http://schemas.microsoft.com/office/drawing/2014/main" id="{5707EA9C-996A-496B-8383-5D7F25BEC024}"/>
                  </a:ext>
                </a:extLst>
              </p:cNvPr>
              <p:cNvCxnSpPr>
                <a:cxnSpLocks/>
                <a:stCxn id="67" idx="2"/>
                <a:endCxn id="56" idx="0"/>
              </p:cNvCxnSpPr>
              <p:nvPr/>
            </p:nvCxnSpPr>
            <p:spPr>
              <a:xfrm>
                <a:off x="5085822" y="3392279"/>
                <a:ext cx="1" cy="2614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直接连接符 60">
                <a:extLst>
                  <a:ext uri="{FF2B5EF4-FFF2-40B4-BE49-F238E27FC236}">
                    <a16:creationId xmlns:a16="http://schemas.microsoft.com/office/drawing/2014/main" id="{80EBB1AB-C11F-4A46-ACBB-AEB9D8EE0AE1}"/>
                  </a:ext>
                </a:extLst>
              </p:cNvPr>
              <p:cNvCxnSpPr>
                <a:cxnSpLocks/>
                <a:stCxn id="68" idx="2"/>
                <a:endCxn id="57" idx="0"/>
              </p:cNvCxnSpPr>
              <p:nvPr/>
            </p:nvCxnSpPr>
            <p:spPr>
              <a:xfrm>
                <a:off x="7509417" y="3392279"/>
                <a:ext cx="2414" cy="2614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直接连接符 61">
                <a:extLst>
                  <a:ext uri="{FF2B5EF4-FFF2-40B4-BE49-F238E27FC236}">
                    <a16:creationId xmlns:a16="http://schemas.microsoft.com/office/drawing/2014/main" id="{CC7FF826-1485-4069-A406-EBC994161C76}"/>
                  </a:ext>
                </a:extLst>
              </p:cNvPr>
              <p:cNvCxnSpPr>
                <a:cxnSpLocks/>
                <a:stCxn id="69" idx="2"/>
                <a:endCxn id="58" idx="0"/>
              </p:cNvCxnSpPr>
              <p:nvPr/>
            </p:nvCxnSpPr>
            <p:spPr>
              <a:xfrm>
                <a:off x="9937838" y="3392279"/>
                <a:ext cx="1" cy="2614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3601095A-289E-4AB1-80F2-AB2E537C9076}"/>
                  </a:ext>
                </a:extLst>
              </p:cNvPr>
              <p:cNvCxnSpPr>
                <a:stCxn id="55" idx="3"/>
                <a:endCxn id="56" idx="1"/>
              </p:cNvCxnSpPr>
              <p:nvPr/>
            </p:nvCxnSpPr>
            <p:spPr>
              <a:xfrm>
                <a:off x="3596933" y="4048466"/>
                <a:ext cx="551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4DBA32EF-86AF-4620-93DB-817B97E634AD}"/>
                  </a:ext>
                </a:extLst>
              </p:cNvPr>
              <p:cNvCxnSpPr>
                <a:stCxn id="56" idx="3"/>
                <a:endCxn id="57" idx="1"/>
              </p:cNvCxnSpPr>
              <p:nvPr/>
            </p:nvCxnSpPr>
            <p:spPr>
              <a:xfrm>
                <a:off x="6022941" y="4048466"/>
                <a:ext cx="551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076F34D-9F0E-4AE0-BC89-F20DBB8CBEDF}"/>
                  </a:ext>
                </a:extLst>
              </p:cNvPr>
              <p:cNvCxnSpPr>
                <a:stCxn id="57" idx="3"/>
                <a:endCxn id="58" idx="1"/>
              </p:cNvCxnSpPr>
              <p:nvPr/>
            </p:nvCxnSpPr>
            <p:spPr>
              <a:xfrm>
                <a:off x="8448949" y="4048466"/>
                <a:ext cx="551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CFA7A88C-2E1E-4AEA-8B3D-B0553E5382FD}"/>
                  </a:ext>
                </a:extLst>
              </p:cNvPr>
              <p:cNvSpPr/>
              <p:nvPr/>
            </p:nvSpPr>
            <p:spPr>
              <a:xfrm>
                <a:off x="2052107" y="3014197"/>
                <a:ext cx="1215414"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任务分解</a:t>
                </a:r>
              </a:p>
            </p:txBody>
          </p:sp>
          <p:sp>
            <p:nvSpPr>
              <p:cNvPr id="67" name="矩形: 圆角 66">
                <a:extLst>
                  <a:ext uri="{FF2B5EF4-FFF2-40B4-BE49-F238E27FC236}">
                    <a16:creationId xmlns:a16="http://schemas.microsoft.com/office/drawing/2014/main" id="{9CBF5EA6-5C3F-45E4-976E-C807A8331BB2}"/>
                  </a:ext>
                </a:extLst>
              </p:cNvPr>
              <p:cNvSpPr/>
              <p:nvPr/>
            </p:nvSpPr>
            <p:spPr>
              <a:xfrm>
                <a:off x="4478115" y="3016227"/>
                <a:ext cx="1215414"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并行搜索</a:t>
                </a:r>
              </a:p>
            </p:txBody>
          </p:sp>
          <p:sp>
            <p:nvSpPr>
              <p:cNvPr id="68" name="矩形: 圆角 67">
                <a:extLst>
                  <a:ext uri="{FF2B5EF4-FFF2-40B4-BE49-F238E27FC236}">
                    <a16:creationId xmlns:a16="http://schemas.microsoft.com/office/drawing/2014/main" id="{BCABF635-C500-4D03-AF56-845FB1A30D69}"/>
                  </a:ext>
                </a:extLst>
              </p:cNvPr>
              <p:cNvSpPr/>
              <p:nvPr/>
            </p:nvSpPr>
            <p:spPr>
              <a:xfrm>
                <a:off x="6901710" y="3016227"/>
                <a:ext cx="1215414"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交叉分析</a:t>
                </a:r>
              </a:p>
            </p:txBody>
          </p:sp>
          <p:sp>
            <p:nvSpPr>
              <p:cNvPr id="69" name="矩形: 圆角 68">
                <a:extLst>
                  <a:ext uri="{FF2B5EF4-FFF2-40B4-BE49-F238E27FC236}">
                    <a16:creationId xmlns:a16="http://schemas.microsoft.com/office/drawing/2014/main" id="{C9771ED8-FB05-47D0-B6D3-487B7225B9D8}"/>
                  </a:ext>
                </a:extLst>
              </p:cNvPr>
              <p:cNvSpPr/>
              <p:nvPr/>
            </p:nvSpPr>
            <p:spPr>
              <a:xfrm>
                <a:off x="9330131" y="3016227"/>
                <a:ext cx="1215414"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合成整合</a:t>
                </a:r>
              </a:p>
            </p:txBody>
          </p:sp>
          <p:cxnSp>
            <p:nvCxnSpPr>
              <p:cNvPr id="70" name="直接箭头连接符 69">
                <a:extLst>
                  <a:ext uri="{FF2B5EF4-FFF2-40B4-BE49-F238E27FC236}">
                    <a16:creationId xmlns:a16="http://schemas.microsoft.com/office/drawing/2014/main" id="{33A14C7A-91A6-4C08-8D2C-C7B3E9619D41}"/>
                  </a:ext>
                </a:extLst>
              </p:cNvPr>
              <p:cNvCxnSpPr>
                <a:stCxn id="66" idx="3"/>
                <a:endCxn id="67" idx="1"/>
              </p:cNvCxnSpPr>
              <p:nvPr/>
            </p:nvCxnSpPr>
            <p:spPr>
              <a:xfrm>
                <a:off x="3267521" y="3202223"/>
                <a:ext cx="1210594" cy="20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直接箭头连接符 70">
                <a:extLst>
                  <a:ext uri="{FF2B5EF4-FFF2-40B4-BE49-F238E27FC236}">
                    <a16:creationId xmlns:a16="http://schemas.microsoft.com/office/drawing/2014/main" id="{1008BDB3-5B31-48FD-A8BE-6ACAC1A5F246}"/>
                  </a:ext>
                </a:extLst>
              </p:cNvPr>
              <p:cNvCxnSpPr>
                <a:stCxn id="67" idx="3"/>
                <a:endCxn id="68" idx="1"/>
              </p:cNvCxnSpPr>
              <p:nvPr/>
            </p:nvCxnSpPr>
            <p:spPr>
              <a:xfrm>
                <a:off x="5693529" y="3204253"/>
                <a:ext cx="12081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直接箭头连接符 71">
                <a:extLst>
                  <a:ext uri="{FF2B5EF4-FFF2-40B4-BE49-F238E27FC236}">
                    <a16:creationId xmlns:a16="http://schemas.microsoft.com/office/drawing/2014/main" id="{0698A712-0DD7-4E4D-9B71-EEC1EF3E542E}"/>
                  </a:ext>
                </a:extLst>
              </p:cNvPr>
              <p:cNvCxnSpPr>
                <a:stCxn id="68" idx="3"/>
                <a:endCxn id="69" idx="1"/>
              </p:cNvCxnSpPr>
              <p:nvPr/>
            </p:nvCxnSpPr>
            <p:spPr>
              <a:xfrm>
                <a:off x="8117124" y="3204253"/>
                <a:ext cx="121300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80" name="左大括号 79">
              <a:extLst>
                <a:ext uri="{FF2B5EF4-FFF2-40B4-BE49-F238E27FC236}">
                  <a16:creationId xmlns:a16="http://schemas.microsoft.com/office/drawing/2014/main" id="{8E4CAE63-A105-4E47-9D8F-863B89105BE3}"/>
                </a:ext>
              </a:extLst>
            </p:cNvPr>
            <p:cNvSpPr/>
            <p:nvPr/>
          </p:nvSpPr>
          <p:spPr>
            <a:xfrm rot="16200000">
              <a:off x="6303887" y="1025235"/>
              <a:ext cx="354145" cy="7358832"/>
            </a:xfrm>
            <a:prstGeom prst="leftBrace">
              <a:avLst>
                <a:gd name="adj1" fmla="val 54841"/>
                <a:gd name="adj2" fmla="val 49768"/>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8D9B17CE-C412-4395-A620-0F8B8679D2F3}"/>
                </a:ext>
              </a:extLst>
            </p:cNvPr>
            <p:cNvSpPr txBox="1"/>
            <p:nvPr/>
          </p:nvSpPr>
          <p:spPr>
            <a:xfrm>
              <a:off x="5057723" y="4991503"/>
              <a:ext cx="3013664" cy="369332"/>
            </a:xfrm>
            <a:prstGeom prst="rect">
              <a:avLst/>
            </a:prstGeom>
            <a:noFill/>
          </p:spPr>
          <p:txBody>
            <a:bodyPr wrap="square" rtlCol="0">
              <a:spAutoFit/>
            </a:bodyPr>
            <a:lstStyle/>
            <a:p>
              <a:pPr algn="ctr"/>
              <a:r>
                <a:rPr lang="en-US" altLang="zh-CN" b="1" dirty="0">
                  <a:solidFill>
                    <a:srgbClr val="9D1223"/>
                  </a:solidFill>
                </a:rPr>
                <a:t>AI</a:t>
              </a:r>
              <a:r>
                <a:rPr lang="zh-CN" altLang="en-US" b="1" dirty="0">
                  <a:solidFill>
                    <a:srgbClr val="9D1223"/>
                  </a:solidFill>
                </a:rPr>
                <a:t>代理 </a:t>
              </a:r>
              <a:r>
                <a:rPr lang="en-US" altLang="zh-CN" b="1" dirty="0">
                  <a:solidFill>
                    <a:srgbClr val="9D1223"/>
                  </a:solidFill>
                </a:rPr>
                <a:t>1</a:t>
              </a:r>
              <a:r>
                <a:rPr lang="zh-CN" altLang="en-US" b="1" dirty="0">
                  <a:solidFill>
                    <a:srgbClr val="9D1223"/>
                  </a:solidFill>
                </a:rPr>
                <a:t>小时完成！</a:t>
              </a:r>
            </a:p>
          </p:txBody>
        </p:sp>
      </p:grpSp>
      <p:sp>
        <p:nvSpPr>
          <p:cNvPr id="83" name="文本框 82">
            <a:extLst>
              <a:ext uri="{FF2B5EF4-FFF2-40B4-BE49-F238E27FC236}">
                <a16:creationId xmlns:a16="http://schemas.microsoft.com/office/drawing/2014/main" id="{532C4E58-4ED7-4F00-BE0F-A2DDEC1C8F44}"/>
              </a:ext>
            </a:extLst>
          </p:cNvPr>
          <p:cNvSpPr txBox="1"/>
          <p:nvPr/>
        </p:nvSpPr>
        <p:spPr>
          <a:xfrm>
            <a:off x="947269" y="5522305"/>
            <a:ext cx="11018236" cy="1077218"/>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l"/>
            </a:pPr>
            <a:r>
              <a:rPr lang="zh-CN" altLang="en-US" dirty="0"/>
              <a:t>针对“数字经济与收入不平等”这一主题的文献综述</a:t>
            </a:r>
            <a:endParaRPr lang="en-US" altLang="zh-CN" dirty="0"/>
          </a:p>
          <a:p>
            <a:pPr marL="285750" indent="-285750" algn="just">
              <a:spcBef>
                <a:spcPts val="1200"/>
              </a:spcBef>
              <a:buFont typeface="Wingdings" panose="05000000000000000000" pitchFamily="2" charset="2"/>
              <a:buChar char="l"/>
            </a:pPr>
            <a:r>
              <a:rPr lang="zh-CN" altLang="en-US" dirty="0"/>
              <a:t>传统方法：</a:t>
            </a:r>
            <a:r>
              <a:rPr lang="en-US" altLang="zh-CN" dirty="0"/>
              <a:t>3</a:t>
            </a:r>
            <a:r>
              <a:rPr lang="zh-CN" altLang="en-US" dirty="0"/>
              <a:t>名研究者工作</a:t>
            </a:r>
            <a:r>
              <a:rPr lang="en-US" altLang="zh-CN" dirty="0"/>
              <a:t>2</a:t>
            </a:r>
            <a:r>
              <a:rPr lang="zh-CN" altLang="en-US" dirty="0"/>
              <a:t>周完成  </a:t>
            </a:r>
            <a:r>
              <a:rPr lang="en-US" altLang="zh-CN" dirty="0"/>
              <a:t>vs  Deep Research</a:t>
            </a:r>
            <a:r>
              <a:rPr lang="zh-CN" altLang="en-US" dirty="0"/>
              <a:t>：仅用</a:t>
            </a:r>
            <a:r>
              <a:rPr lang="en-US" altLang="zh-CN" dirty="0"/>
              <a:t>1</a:t>
            </a:r>
            <a:r>
              <a:rPr lang="zh-CN" altLang="en-US" dirty="0"/>
              <a:t>小时就生成了包含</a:t>
            </a:r>
            <a:r>
              <a:rPr lang="en-US" altLang="zh-CN" dirty="0"/>
              <a:t>237</a:t>
            </a:r>
            <a:r>
              <a:rPr lang="zh-CN" altLang="en-US" dirty="0"/>
              <a:t>篇文献、</a:t>
            </a:r>
            <a:r>
              <a:rPr lang="en-US" altLang="zh-CN" dirty="0"/>
              <a:t>12</a:t>
            </a:r>
            <a:r>
              <a:rPr lang="zh-CN" altLang="en-US" dirty="0"/>
              <a:t>个核心观点对比、引用误差率低于</a:t>
            </a:r>
            <a:r>
              <a:rPr lang="en-US" altLang="zh-CN" dirty="0"/>
              <a:t>0.3%</a:t>
            </a:r>
            <a:r>
              <a:rPr lang="zh-CN" altLang="en-US" dirty="0"/>
              <a:t>的报告！</a:t>
            </a:r>
          </a:p>
        </p:txBody>
      </p:sp>
    </p:spTree>
    <p:custDataLst>
      <p:tags r:id="rId1"/>
    </p:custDataLst>
    <p:extLst>
      <p:ext uri="{BB962C8B-B14F-4D97-AF65-F5344CB8AC3E}">
        <p14:creationId xmlns:p14="http://schemas.microsoft.com/office/powerpoint/2010/main" val="1724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2" name="文本框 1">
            <a:extLst>
              <a:ext uri="{FF2B5EF4-FFF2-40B4-BE49-F238E27FC236}">
                <a16:creationId xmlns:a16="http://schemas.microsoft.com/office/drawing/2014/main" id="{0CC1F4FB-AD7A-479F-A834-2ECF8BE98CC5}"/>
              </a:ext>
            </a:extLst>
          </p:cNvPr>
          <p:cNvSpPr txBox="1"/>
          <p:nvPr/>
        </p:nvSpPr>
        <p:spPr>
          <a:xfrm>
            <a:off x="795130" y="981097"/>
            <a:ext cx="11018236" cy="1846659"/>
          </a:xfrm>
          <a:prstGeom prst="rect">
            <a:avLst/>
          </a:prstGeom>
          <a:noFill/>
        </p:spPr>
        <p:txBody>
          <a:bodyPr wrap="square" rtlCol="0">
            <a:spAutoFit/>
          </a:bodyPr>
          <a:lstStyle/>
          <a:p>
            <a:pPr algn="just">
              <a:lnSpc>
                <a:spcPct val="150000"/>
              </a:lnSpc>
              <a:spcBef>
                <a:spcPts val="1200"/>
              </a:spcBef>
            </a:pPr>
            <a:r>
              <a:rPr lang="zh-CN" altLang="en-US" sz="2000" b="1" dirty="0"/>
              <a:t>案例：</a:t>
            </a:r>
            <a:r>
              <a:rPr lang="en-US" altLang="zh-CN" sz="2000" b="1" dirty="0"/>
              <a:t>Claude Code</a:t>
            </a:r>
            <a:r>
              <a:rPr lang="zh-CN" altLang="en-US" sz="2000" b="1" dirty="0"/>
              <a:t>与“</a:t>
            </a:r>
            <a:r>
              <a:rPr lang="en-US" altLang="zh-CN" sz="2000" b="1" dirty="0"/>
              <a:t>vibe coding”</a:t>
            </a:r>
          </a:p>
          <a:p>
            <a:pPr algn="just">
              <a:spcBef>
                <a:spcPts val="1200"/>
              </a:spcBef>
            </a:pPr>
            <a:r>
              <a:rPr lang="zh-CN" altLang="en-US" b="1" dirty="0"/>
              <a:t>传统痛点</a:t>
            </a:r>
            <a:endParaRPr lang="en-US" altLang="zh-CN" b="1" dirty="0"/>
          </a:p>
          <a:p>
            <a:pPr marL="285750" indent="-285750" algn="just">
              <a:spcBef>
                <a:spcPts val="1200"/>
              </a:spcBef>
              <a:buFont typeface="Wingdings" panose="05000000000000000000" pitchFamily="2" charset="2"/>
              <a:buChar char="l"/>
            </a:pPr>
            <a:r>
              <a:rPr lang="zh-CN" altLang="en-US" dirty="0"/>
              <a:t>经济学者构建可视化工具需掌握</a:t>
            </a:r>
            <a:r>
              <a:rPr lang="en-US" altLang="zh-CN" dirty="0"/>
              <a:t>Python</a:t>
            </a:r>
            <a:r>
              <a:rPr lang="zh-CN" altLang="en-US" dirty="0"/>
              <a:t>、</a:t>
            </a:r>
            <a:r>
              <a:rPr lang="en-US" altLang="zh-CN" dirty="0"/>
              <a:t>HTML</a:t>
            </a:r>
            <a:r>
              <a:rPr lang="zh-CN" altLang="en-US" dirty="0"/>
              <a:t>、</a:t>
            </a:r>
            <a:r>
              <a:rPr lang="en-US" altLang="zh-CN" dirty="0"/>
              <a:t>JS</a:t>
            </a:r>
          </a:p>
          <a:p>
            <a:pPr marL="285750" indent="-285750" algn="just">
              <a:spcBef>
                <a:spcPts val="1200"/>
              </a:spcBef>
              <a:buFont typeface="Wingdings" panose="05000000000000000000" pitchFamily="2" charset="2"/>
              <a:buChar char="l"/>
            </a:pPr>
            <a:r>
              <a:rPr lang="zh-CN" altLang="en-US" dirty="0"/>
              <a:t>编码从零开始，耗时数小时至数天</a:t>
            </a:r>
          </a:p>
        </p:txBody>
      </p:sp>
      <p:grpSp>
        <p:nvGrpSpPr>
          <p:cNvPr id="82" name="组合 81">
            <a:extLst>
              <a:ext uri="{FF2B5EF4-FFF2-40B4-BE49-F238E27FC236}">
                <a16:creationId xmlns:a16="http://schemas.microsoft.com/office/drawing/2014/main" id="{43E3A5D7-C3D8-4840-B3C9-3F03F36A5854}"/>
              </a:ext>
            </a:extLst>
          </p:cNvPr>
          <p:cNvGrpSpPr/>
          <p:nvPr/>
        </p:nvGrpSpPr>
        <p:grpSpPr>
          <a:xfrm>
            <a:off x="803418" y="2781342"/>
            <a:ext cx="11130617" cy="1955363"/>
            <a:chOff x="2029129" y="2061425"/>
            <a:chExt cx="6666616" cy="2381759"/>
          </a:xfrm>
        </p:grpSpPr>
        <p:grpSp>
          <p:nvGrpSpPr>
            <p:cNvPr id="79" name="组合 78">
              <a:extLst>
                <a:ext uri="{FF2B5EF4-FFF2-40B4-BE49-F238E27FC236}">
                  <a16:creationId xmlns:a16="http://schemas.microsoft.com/office/drawing/2014/main" id="{64FA3A84-386F-4229-83CD-020BBD5261D1}"/>
                </a:ext>
              </a:extLst>
            </p:cNvPr>
            <p:cNvGrpSpPr/>
            <p:nvPr/>
          </p:nvGrpSpPr>
          <p:grpSpPr>
            <a:xfrm>
              <a:off x="2029129" y="3014197"/>
              <a:ext cx="6666616" cy="1428987"/>
              <a:chOff x="1887400" y="3014197"/>
              <a:chExt cx="6666616" cy="1428987"/>
            </a:xfrm>
          </p:grpSpPr>
          <p:sp>
            <p:nvSpPr>
              <p:cNvPr id="55" name="矩形 54">
                <a:extLst>
                  <a:ext uri="{FF2B5EF4-FFF2-40B4-BE49-F238E27FC236}">
                    <a16:creationId xmlns:a16="http://schemas.microsoft.com/office/drawing/2014/main" id="{3D004B0E-F0F8-4E2C-AAF4-2A2EC3ADFA80}"/>
                  </a:ext>
                </a:extLst>
              </p:cNvPr>
              <p:cNvSpPr/>
              <p:nvPr/>
            </p:nvSpPr>
            <p:spPr>
              <a:xfrm>
                <a:off x="1887400" y="3653747"/>
                <a:ext cx="1874236" cy="78943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dirty="0"/>
                  <a:t>如“上传</a:t>
                </a:r>
                <a:r>
                  <a:rPr lang="en-US" altLang="zh-CN" sz="1600" dirty="0"/>
                  <a:t>CSV</a:t>
                </a:r>
                <a:r>
                  <a:rPr lang="zh-CN" altLang="en-US" sz="1600" dirty="0"/>
                  <a:t>，自动跑</a:t>
                </a:r>
                <a:r>
                  <a:rPr lang="en-US" altLang="zh-CN" sz="1600" dirty="0"/>
                  <a:t>OLS</a:t>
                </a:r>
                <a:r>
                  <a:rPr lang="zh-CN" altLang="en-US" sz="1600" dirty="0"/>
                  <a:t>回归，生成学术风折线图”</a:t>
                </a:r>
              </a:p>
            </p:txBody>
          </p:sp>
          <p:sp>
            <p:nvSpPr>
              <p:cNvPr id="56" name="矩形 55">
                <a:extLst>
                  <a:ext uri="{FF2B5EF4-FFF2-40B4-BE49-F238E27FC236}">
                    <a16:creationId xmlns:a16="http://schemas.microsoft.com/office/drawing/2014/main" id="{083708FA-D07A-433C-844F-D6392679402E}"/>
                  </a:ext>
                </a:extLst>
              </p:cNvPr>
              <p:cNvSpPr/>
              <p:nvPr/>
            </p:nvSpPr>
            <p:spPr>
              <a:xfrm>
                <a:off x="4313411" y="3649894"/>
                <a:ext cx="1874236" cy="78943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dirty="0"/>
                  <a:t>5</a:t>
                </a:r>
                <a:r>
                  <a:rPr lang="zh-CN" altLang="en-US" sz="1600" dirty="0"/>
                  <a:t>分钟产出</a:t>
                </a:r>
                <a:r>
                  <a:rPr lang="en-US" altLang="zh-CN" sz="1600" dirty="0"/>
                  <a:t>130</a:t>
                </a:r>
                <a:r>
                  <a:rPr lang="zh-CN" altLang="en-US" sz="1600" dirty="0"/>
                  <a:t>行</a:t>
                </a:r>
                <a:r>
                  <a:rPr lang="en-US" altLang="zh-CN" sz="1600" dirty="0"/>
                  <a:t>HTML+261</a:t>
                </a:r>
                <a:r>
                  <a:rPr lang="zh-CN" altLang="en-US" sz="1600" dirty="0"/>
                  <a:t>行</a:t>
                </a:r>
                <a:r>
                  <a:rPr lang="en-US" altLang="zh-CN" sz="1600" dirty="0"/>
                  <a:t>JS</a:t>
                </a:r>
                <a:endParaRPr lang="zh-CN" altLang="en-US" sz="1600" dirty="0"/>
              </a:p>
            </p:txBody>
          </p:sp>
          <p:sp>
            <p:nvSpPr>
              <p:cNvPr id="57" name="矩形 56">
                <a:extLst>
                  <a:ext uri="{FF2B5EF4-FFF2-40B4-BE49-F238E27FC236}">
                    <a16:creationId xmlns:a16="http://schemas.microsoft.com/office/drawing/2014/main" id="{D6AF967F-F9F7-407F-8841-26789C529F01}"/>
                  </a:ext>
                </a:extLst>
              </p:cNvPr>
              <p:cNvSpPr/>
              <p:nvPr/>
            </p:nvSpPr>
            <p:spPr>
              <a:xfrm>
                <a:off x="6679780" y="3649893"/>
                <a:ext cx="1874236" cy="78943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dirty="0"/>
                  <a:t>按指令修改字体、增加</a:t>
                </a:r>
                <a:r>
                  <a:rPr lang="en-US" altLang="zh-CN" sz="1600" dirty="0"/>
                  <a:t>p</a:t>
                </a:r>
                <a:r>
                  <a:rPr lang="zh-CN" altLang="en-US" sz="1600" dirty="0"/>
                  <a:t>值显示，自动更新</a:t>
                </a:r>
              </a:p>
            </p:txBody>
          </p:sp>
          <p:cxnSp>
            <p:nvCxnSpPr>
              <p:cNvPr id="59" name="直接连接符 58">
                <a:extLst>
                  <a:ext uri="{FF2B5EF4-FFF2-40B4-BE49-F238E27FC236}">
                    <a16:creationId xmlns:a16="http://schemas.microsoft.com/office/drawing/2014/main" id="{6F38ABFD-CA8C-4A26-B542-3B1F5590AF3E}"/>
                  </a:ext>
                </a:extLst>
              </p:cNvPr>
              <p:cNvCxnSpPr>
                <a:cxnSpLocks/>
                <a:stCxn id="66" idx="2"/>
                <a:endCxn id="55" idx="0"/>
              </p:cNvCxnSpPr>
              <p:nvPr/>
            </p:nvCxnSpPr>
            <p:spPr>
              <a:xfrm flipH="1">
                <a:off x="2824518" y="3390249"/>
                <a:ext cx="1" cy="26349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直接连接符 59">
                <a:extLst>
                  <a:ext uri="{FF2B5EF4-FFF2-40B4-BE49-F238E27FC236}">
                    <a16:creationId xmlns:a16="http://schemas.microsoft.com/office/drawing/2014/main" id="{5707EA9C-996A-496B-8383-5D7F25BEC024}"/>
                  </a:ext>
                </a:extLst>
              </p:cNvPr>
              <p:cNvCxnSpPr>
                <a:cxnSpLocks/>
                <a:stCxn id="67" idx="2"/>
                <a:endCxn id="56" idx="0"/>
              </p:cNvCxnSpPr>
              <p:nvPr/>
            </p:nvCxnSpPr>
            <p:spPr>
              <a:xfrm>
                <a:off x="5250527" y="3392279"/>
                <a:ext cx="2" cy="25761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直接连接符 60">
                <a:extLst>
                  <a:ext uri="{FF2B5EF4-FFF2-40B4-BE49-F238E27FC236}">
                    <a16:creationId xmlns:a16="http://schemas.microsoft.com/office/drawing/2014/main" id="{80EBB1AB-C11F-4A46-ACBB-AEB9D8EE0AE1}"/>
                  </a:ext>
                </a:extLst>
              </p:cNvPr>
              <p:cNvCxnSpPr>
                <a:cxnSpLocks/>
                <a:stCxn id="68" idx="2"/>
                <a:endCxn id="57" idx="0"/>
              </p:cNvCxnSpPr>
              <p:nvPr/>
            </p:nvCxnSpPr>
            <p:spPr>
              <a:xfrm flipH="1">
                <a:off x="7616898" y="3392279"/>
                <a:ext cx="1" cy="25761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 name="矩形: 圆角 65">
                <a:extLst>
                  <a:ext uri="{FF2B5EF4-FFF2-40B4-BE49-F238E27FC236}">
                    <a16:creationId xmlns:a16="http://schemas.microsoft.com/office/drawing/2014/main" id="{CFA7A88C-2E1E-4AEA-8B3D-B0553E5382FD}"/>
                  </a:ext>
                </a:extLst>
              </p:cNvPr>
              <p:cNvSpPr/>
              <p:nvPr/>
            </p:nvSpPr>
            <p:spPr>
              <a:xfrm>
                <a:off x="2052106" y="3014197"/>
                <a:ext cx="1544825"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自然语言需求</a:t>
                </a:r>
              </a:p>
            </p:txBody>
          </p:sp>
          <p:sp>
            <p:nvSpPr>
              <p:cNvPr id="67" name="矩形: 圆角 66">
                <a:extLst>
                  <a:ext uri="{FF2B5EF4-FFF2-40B4-BE49-F238E27FC236}">
                    <a16:creationId xmlns:a16="http://schemas.microsoft.com/office/drawing/2014/main" id="{9CBF5EA6-5C3F-45E4-976E-C807A8331BB2}"/>
                  </a:ext>
                </a:extLst>
              </p:cNvPr>
              <p:cNvSpPr/>
              <p:nvPr/>
            </p:nvSpPr>
            <p:spPr>
              <a:xfrm>
                <a:off x="4478114" y="3016227"/>
                <a:ext cx="1544825"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t>AI</a:t>
                </a:r>
                <a:r>
                  <a:rPr lang="zh-CN" altLang="en-US" sz="1600" dirty="0"/>
                  <a:t>生成代码</a:t>
                </a:r>
              </a:p>
            </p:txBody>
          </p:sp>
          <p:sp>
            <p:nvSpPr>
              <p:cNvPr id="68" name="矩形: 圆角 67">
                <a:extLst>
                  <a:ext uri="{FF2B5EF4-FFF2-40B4-BE49-F238E27FC236}">
                    <a16:creationId xmlns:a16="http://schemas.microsoft.com/office/drawing/2014/main" id="{BCABF635-C500-4D03-AF56-845FB1A30D69}"/>
                  </a:ext>
                </a:extLst>
              </p:cNvPr>
              <p:cNvSpPr/>
              <p:nvPr/>
            </p:nvSpPr>
            <p:spPr>
              <a:xfrm>
                <a:off x="6901709" y="3016227"/>
                <a:ext cx="1430379" cy="376052"/>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实时调试</a:t>
                </a:r>
              </a:p>
            </p:txBody>
          </p:sp>
        </p:grpSp>
        <p:sp>
          <p:nvSpPr>
            <p:cNvPr id="80" name="左大括号 79">
              <a:extLst>
                <a:ext uri="{FF2B5EF4-FFF2-40B4-BE49-F238E27FC236}">
                  <a16:creationId xmlns:a16="http://schemas.microsoft.com/office/drawing/2014/main" id="{8E4CAE63-A105-4E47-9D8F-863B89105BE3}"/>
                </a:ext>
              </a:extLst>
            </p:cNvPr>
            <p:cNvSpPr/>
            <p:nvPr/>
          </p:nvSpPr>
          <p:spPr>
            <a:xfrm rot="5400000">
              <a:off x="5185365" y="309187"/>
              <a:ext cx="354145" cy="4792379"/>
            </a:xfrm>
            <a:prstGeom prst="leftBrace">
              <a:avLst>
                <a:gd name="adj1" fmla="val 54841"/>
                <a:gd name="adj2" fmla="val 49768"/>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8D9B17CE-C412-4395-A620-0F8B8679D2F3}"/>
                </a:ext>
              </a:extLst>
            </p:cNvPr>
            <p:cNvSpPr txBox="1"/>
            <p:nvPr/>
          </p:nvSpPr>
          <p:spPr>
            <a:xfrm>
              <a:off x="3855605" y="2061425"/>
              <a:ext cx="3013664" cy="369332"/>
            </a:xfrm>
            <a:prstGeom prst="rect">
              <a:avLst/>
            </a:prstGeom>
            <a:noFill/>
          </p:spPr>
          <p:txBody>
            <a:bodyPr wrap="square" rtlCol="0">
              <a:spAutoFit/>
            </a:bodyPr>
            <a:lstStyle/>
            <a:p>
              <a:pPr algn="ctr"/>
              <a:r>
                <a:rPr lang="en-US" altLang="zh-CN" b="1" dirty="0">
                  <a:solidFill>
                    <a:srgbClr val="9D1223"/>
                  </a:solidFill>
                </a:rPr>
                <a:t>AI</a:t>
              </a:r>
              <a:r>
                <a:rPr lang="zh-CN" altLang="en-US" b="1" dirty="0">
                  <a:solidFill>
                    <a:srgbClr val="9D1223"/>
                  </a:solidFill>
                </a:rPr>
                <a:t>代理解决方案</a:t>
              </a:r>
            </a:p>
          </p:txBody>
        </p:sp>
      </p:grpSp>
      <p:sp>
        <p:nvSpPr>
          <p:cNvPr id="83" name="文本框 82">
            <a:extLst>
              <a:ext uri="{FF2B5EF4-FFF2-40B4-BE49-F238E27FC236}">
                <a16:creationId xmlns:a16="http://schemas.microsoft.com/office/drawing/2014/main" id="{532C4E58-4ED7-4F00-BE0F-A2DDEC1C8F44}"/>
              </a:ext>
            </a:extLst>
          </p:cNvPr>
          <p:cNvSpPr txBox="1"/>
          <p:nvPr/>
        </p:nvSpPr>
        <p:spPr>
          <a:xfrm>
            <a:off x="859609" y="4964390"/>
            <a:ext cx="11018236" cy="369332"/>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l"/>
            </a:pPr>
            <a:r>
              <a:rPr lang="en-US" altLang="zh-CN" dirty="0"/>
              <a:t>AI</a:t>
            </a:r>
            <a:r>
              <a:rPr lang="zh-CN" altLang="en-US" dirty="0"/>
              <a:t>代理正在重构研究全流程，降低技术门槛，让研究者把精力集中在“</a:t>
            </a:r>
            <a:r>
              <a:rPr lang="zh-CN" altLang="en-US" b="1" dirty="0">
                <a:solidFill>
                  <a:srgbClr val="9D1223"/>
                </a:solidFill>
              </a:rPr>
              <a:t>提出有洞察力的问题</a:t>
            </a:r>
            <a:r>
              <a:rPr lang="zh-CN" altLang="en-US" dirty="0"/>
              <a:t>”。</a:t>
            </a:r>
          </a:p>
        </p:txBody>
      </p:sp>
      <p:cxnSp>
        <p:nvCxnSpPr>
          <p:cNvPr id="4" name="直接箭头连接符 3">
            <a:extLst>
              <a:ext uri="{FF2B5EF4-FFF2-40B4-BE49-F238E27FC236}">
                <a16:creationId xmlns:a16="http://schemas.microsoft.com/office/drawing/2014/main" id="{07DC072A-D0C8-4BD4-ADA7-ACB62A4AA97E}"/>
              </a:ext>
            </a:extLst>
          </p:cNvPr>
          <p:cNvCxnSpPr>
            <a:cxnSpLocks/>
            <a:stCxn id="5" idx="1"/>
          </p:cNvCxnSpPr>
          <p:nvPr/>
        </p:nvCxnSpPr>
        <p:spPr>
          <a:xfrm flipH="1" flipV="1">
            <a:off x="5637403" y="1258351"/>
            <a:ext cx="2345730" cy="30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525452C-2B30-44AB-BC7B-E1DBCD5A9206}"/>
              </a:ext>
            </a:extLst>
          </p:cNvPr>
          <p:cNvSpPr/>
          <p:nvPr/>
        </p:nvSpPr>
        <p:spPr>
          <a:xfrm>
            <a:off x="7983133" y="1077985"/>
            <a:ext cx="3580370" cy="96590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用户只需用自然语言描述自己想要的“感觉”（</a:t>
            </a:r>
            <a:r>
              <a:rPr lang="en-US" altLang="zh-CN" sz="1400" dirty="0"/>
              <a:t>vibe</a:t>
            </a:r>
            <a:r>
              <a:rPr lang="zh-CN" altLang="en-US" sz="1400" dirty="0"/>
              <a:t>）或需求，</a:t>
            </a:r>
            <a:r>
              <a:rPr lang="en-US" altLang="zh-CN" sz="1400" dirty="0"/>
              <a:t>AI </a:t>
            </a:r>
            <a:r>
              <a:rPr lang="zh-CN" altLang="en-US" sz="1400" dirty="0"/>
              <a:t>就能自动生成对应代码，即</a:t>
            </a:r>
            <a:r>
              <a:rPr lang="zh-CN" altLang="en-US" sz="1400" b="1" dirty="0">
                <a:solidFill>
                  <a:srgbClr val="9D1223"/>
                </a:solidFill>
              </a:rPr>
              <a:t>“所想即所得” 的编程方式</a:t>
            </a:r>
          </a:p>
        </p:txBody>
      </p:sp>
    </p:spTree>
    <p:custDataLst>
      <p:tags r:id="rId1"/>
    </p:custDataLst>
    <p:extLst>
      <p:ext uri="{BB962C8B-B14F-4D97-AF65-F5344CB8AC3E}">
        <p14:creationId xmlns:p14="http://schemas.microsoft.com/office/powerpoint/2010/main" val="31190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10202054" cy="441325"/>
          </a:xfrm>
        </p:spPr>
        <p:txBody>
          <a:bodyPr/>
          <a:lstStyle/>
          <a:p>
            <a:r>
              <a:rPr lang="zh-CN" altLang="en-US" dirty="0">
                <a:solidFill>
                  <a:schemeClr val="accent1"/>
                </a:solidFill>
              </a:rPr>
              <a:t>第三节 人工智能经济学的研究内容、系统分类与研究方法</a:t>
            </a:r>
          </a:p>
        </p:txBody>
      </p:sp>
      <p:sp>
        <p:nvSpPr>
          <p:cNvPr id="2" name="矩形 1">
            <a:extLst>
              <a:ext uri="{FF2B5EF4-FFF2-40B4-BE49-F238E27FC236}">
                <a16:creationId xmlns:a16="http://schemas.microsoft.com/office/drawing/2014/main" id="{465A1EBA-5B5B-46F6-9825-5E1AD542B519}"/>
              </a:ext>
            </a:extLst>
          </p:cNvPr>
          <p:cNvSpPr/>
          <p:nvPr/>
        </p:nvSpPr>
        <p:spPr>
          <a:xfrm>
            <a:off x="4350498" y="823054"/>
            <a:ext cx="3810947" cy="499796"/>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800" b="1" dirty="0"/>
              <a:t>AI</a:t>
            </a:r>
            <a:r>
              <a:rPr lang="zh-CN" altLang="en-US" sz="1800" b="1" dirty="0"/>
              <a:t>推动经济学研究范式转变</a:t>
            </a:r>
          </a:p>
        </p:txBody>
      </p:sp>
      <p:grpSp>
        <p:nvGrpSpPr>
          <p:cNvPr id="4" name="组合 3">
            <a:extLst>
              <a:ext uri="{FF2B5EF4-FFF2-40B4-BE49-F238E27FC236}">
                <a16:creationId xmlns:a16="http://schemas.microsoft.com/office/drawing/2014/main" id="{2CC05CFE-846B-49F1-9201-7C1919FE3F12}"/>
              </a:ext>
            </a:extLst>
          </p:cNvPr>
          <p:cNvGrpSpPr/>
          <p:nvPr/>
        </p:nvGrpSpPr>
        <p:grpSpPr>
          <a:xfrm>
            <a:off x="2195434" y="1607770"/>
            <a:ext cx="7707701" cy="675863"/>
            <a:chOff x="1062151" y="2919262"/>
            <a:chExt cx="8459905" cy="675863"/>
          </a:xfrm>
        </p:grpSpPr>
        <p:sp>
          <p:nvSpPr>
            <p:cNvPr id="3" name="矩形: 圆角 2">
              <a:extLst>
                <a:ext uri="{FF2B5EF4-FFF2-40B4-BE49-F238E27FC236}">
                  <a16:creationId xmlns:a16="http://schemas.microsoft.com/office/drawing/2014/main" id="{A6A7A97C-4B06-4356-86AF-47FC66F3D672}"/>
                </a:ext>
              </a:extLst>
            </p:cNvPr>
            <p:cNvSpPr/>
            <p:nvPr/>
          </p:nvSpPr>
          <p:spPr>
            <a:xfrm>
              <a:off x="1062151" y="2919265"/>
              <a:ext cx="1539145" cy="67586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800" b="1" dirty="0">
                  <a:latin typeface="Arial" panose="020B0604020202020204" pitchFamily="34" charset="0"/>
                </a:rPr>
                <a:t>数据驱动范式兴起</a:t>
              </a:r>
              <a:endParaRPr lang="en-US" altLang="zh-CN" sz="1800" b="1" dirty="0">
                <a:latin typeface="Arial" panose="020B0604020202020204" pitchFamily="34" charset="0"/>
              </a:endParaRPr>
            </a:p>
          </p:txBody>
        </p:sp>
        <p:sp>
          <p:nvSpPr>
            <p:cNvPr id="7" name="矩形: 圆角 6">
              <a:extLst>
                <a:ext uri="{FF2B5EF4-FFF2-40B4-BE49-F238E27FC236}">
                  <a16:creationId xmlns:a16="http://schemas.microsoft.com/office/drawing/2014/main" id="{CD717A21-9506-48EF-8B5A-2A2DE524CAB1}"/>
                </a:ext>
              </a:extLst>
            </p:cNvPr>
            <p:cNvSpPr/>
            <p:nvPr/>
          </p:nvSpPr>
          <p:spPr>
            <a:xfrm>
              <a:off x="3373049" y="2919265"/>
              <a:ext cx="1539145" cy="67586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eaLnBrk="0" fontAlgn="base" hangingPunct="0">
                <a:spcBef>
                  <a:spcPct val="0"/>
                </a:spcBef>
                <a:spcAft>
                  <a:spcPct val="0"/>
                </a:spcAft>
              </a:pPr>
              <a:r>
                <a:rPr lang="zh-CN" altLang="en-US" sz="1800" b="1" dirty="0">
                  <a:latin typeface="Arial" panose="020B0604020202020204" pitchFamily="34" charset="0"/>
                </a:rPr>
                <a:t>挑战经济学基本假设</a:t>
              </a:r>
              <a:endParaRPr lang="en-US" altLang="zh-CN" sz="1800" b="1" dirty="0">
                <a:latin typeface="Arial" panose="020B0604020202020204" pitchFamily="34" charset="0"/>
              </a:endParaRPr>
            </a:p>
          </p:txBody>
        </p:sp>
        <p:sp>
          <p:nvSpPr>
            <p:cNvPr id="9" name="矩形: 圆角 8">
              <a:extLst>
                <a:ext uri="{FF2B5EF4-FFF2-40B4-BE49-F238E27FC236}">
                  <a16:creationId xmlns:a16="http://schemas.microsoft.com/office/drawing/2014/main" id="{3804DCB8-277C-4F7B-85EC-618A94468F32}"/>
                </a:ext>
              </a:extLst>
            </p:cNvPr>
            <p:cNvSpPr/>
            <p:nvPr/>
          </p:nvSpPr>
          <p:spPr>
            <a:xfrm>
              <a:off x="5677980" y="2919265"/>
              <a:ext cx="1539145" cy="67586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eaLnBrk="0" fontAlgn="base" hangingPunct="0">
                <a:spcBef>
                  <a:spcPct val="0"/>
                </a:spcBef>
                <a:spcAft>
                  <a:spcPct val="0"/>
                </a:spcAft>
              </a:pPr>
              <a:r>
                <a:rPr lang="zh-CN" altLang="en-US" sz="1800" b="1" dirty="0">
                  <a:latin typeface="Arial" panose="020B0604020202020204" pitchFamily="34" charset="0"/>
                </a:rPr>
                <a:t>改进实证研究方法</a:t>
              </a:r>
            </a:p>
          </p:txBody>
        </p:sp>
        <p:sp>
          <p:nvSpPr>
            <p:cNvPr id="10" name="矩形: 圆角 9">
              <a:extLst>
                <a:ext uri="{FF2B5EF4-FFF2-40B4-BE49-F238E27FC236}">
                  <a16:creationId xmlns:a16="http://schemas.microsoft.com/office/drawing/2014/main" id="{AC3D714B-8DAD-4B06-A8F5-072B515BCF28}"/>
                </a:ext>
              </a:extLst>
            </p:cNvPr>
            <p:cNvSpPr/>
            <p:nvPr/>
          </p:nvSpPr>
          <p:spPr>
            <a:xfrm>
              <a:off x="7982912" y="2919262"/>
              <a:ext cx="1539144" cy="67586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eaLnBrk="0" fontAlgn="base" hangingPunct="0">
                <a:spcBef>
                  <a:spcPct val="0"/>
                </a:spcBef>
                <a:spcAft>
                  <a:spcPct val="0"/>
                </a:spcAft>
              </a:pPr>
              <a:r>
                <a:rPr lang="zh-CN" altLang="en-US" sz="1800" b="1" dirty="0">
                  <a:latin typeface="Arial" panose="020B0604020202020204" pitchFamily="34" charset="0"/>
                </a:rPr>
                <a:t>大语言模型应用</a:t>
              </a:r>
            </a:p>
          </p:txBody>
        </p:sp>
      </p:grpSp>
      <p:cxnSp>
        <p:nvCxnSpPr>
          <p:cNvPr id="11" name="连接符: 肘形 10">
            <a:extLst>
              <a:ext uri="{FF2B5EF4-FFF2-40B4-BE49-F238E27FC236}">
                <a16:creationId xmlns:a16="http://schemas.microsoft.com/office/drawing/2014/main" id="{132BC410-08C1-4804-B917-EB7645DE864D}"/>
              </a:ext>
            </a:extLst>
          </p:cNvPr>
          <p:cNvCxnSpPr>
            <a:stCxn id="2" idx="2"/>
            <a:endCxn id="3" idx="0"/>
          </p:cNvCxnSpPr>
          <p:nvPr/>
        </p:nvCxnSpPr>
        <p:spPr>
          <a:xfrm rot="5400000">
            <a:off x="4433816" y="-214384"/>
            <a:ext cx="284923" cy="335939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连接符: 肘形 12">
            <a:extLst>
              <a:ext uri="{FF2B5EF4-FFF2-40B4-BE49-F238E27FC236}">
                <a16:creationId xmlns:a16="http://schemas.microsoft.com/office/drawing/2014/main" id="{792F4BE7-8191-4499-BCC8-BAF01B0099E7}"/>
              </a:ext>
            </a:extLst>
          </p:cNvPr>
          <p:cNvCxnSpPr>
            <a:stCxn id="2" idx="2"/>
            <a:endCxn id="7" idx="0"/>
          </p:cNvCxnSpPr>
          <p:nvPr/>
        </p:nvCxnSpPr>
        <p:spPr>
          <a:xfrm rot="5400000">
            <a:off x="5486529" y="838329"/>
            <a:ext cx="284923" cy="125396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连接符: 肘形 15">
            <a:extLst>
              <a:ext uri="{FF2B5EF4-FFF2-40B4-BE49-F238E27FC236}">
                <a16:creationId xmlns:a16="http://schemas.microsoft.com/office/drawing/2014/main" id="{EA1095BD-0FDC-44EF-8F29-E9AAC7028CD5}"/>
              </a:ext>
            </a:extLst>
          </p:cNvPr>
          <p:cNvCxnSpPr>
            <a:stCxn id="2" idx="2"/>
            <a:endCxn id="9" idx="0"/>
          </p:cNvCxnSpPr>
          <p:nvPr/>
        </p:nvCxnSpPr>
        <p:spPr>
          <a:xfrm rot="16200000" flipH="1">
            <a:off x="6536524" y="1042298"/>
            <a:ext cx="284923" cy="84602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连接符: 肘形 17">
            <a:extLst>
              <a:ext uri="{FF2B5EF4-FFF2-40B4-BE49-F238E27FC236}">
                <a16:creationId xmlns:a16="http://schemas.microsoft.com/office/drawing/2014/main" id="{CDEA774C-4878-4814-B002-CF699DBFBCE8}"/>
              </a:ext>
            </a:extLst>
          </p:cNvPr>
          <p:cNvCxnSpPr>
            <a:cxnSpLocks/>
            <a:stCxn id="2" idx="2"/>
            <a:endCxn id="10" idx="0"/>
          </p:cNvCxnSpPr>
          <p:nvPr/>
        </p:nvCxnSpPr>
        <p:spPr>
          <a:xfrm rot="16200000" flipH="1">
            <a:off x="7586520" y="-7699"/>
            <a:ext cx="284920" cy="294601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文本框 20">
            <a:extLst>
              <a:ext uri="{FF2B5EF4-FFF2-40B4-BE49-F238E27FC236}">
                <a16:creationId xmlns:a16="http://schemas.microsoft.com/office/drawing/2014/main" id="{1C78BE60-1930-4C41-A1D0-6BDC1D121E07}"/>
              </a:ext>
            </a:extLst>
          </p:cNvPr>
          <p:cNvSpPr txBox="1"/>
          <p:nvPr/>
        </p:nvSpPr>
        <p:spPr>
          <a:xfrm>
            <a:off x="821901" y="2512088"/>
            <a:ext cx="4971387" cy="1751120"/>
          </a:xfrm>
          <a:prstGeom prst="rect">
            <a:avLst/>
          </a:prstGeom>
          <a:noFill/>
          <a:ln w="19050">
            <a:solidFill>
              <a:schemeClr val="accent1"/>
            </a:solidFill>
            <a:prstDash val="dash"/>
          </a:ln>
        </p:spPr>
        <p:txBody>
          <a:bodyPr wrap="square" rtlCol="0">
            <a:spAutoFit/>
          </a:bodyPr>
          <a:lstStyle/>
          <a:p>
            <a:pPr>
              <a:lnSpc>
                <a:spcPct val="150000"/>
              </a:lnSpc>
            </a:pPr>
            <a:r>
              <a:rPr lang="zh-CN" altLang="en-US" sz="2000" b="1" dirty="0"/>
              <a:t>范式转变</a:t>
            </a:r>
            <a:r>
              <a:rPr lang="en-US" altLang="zh-CN" sz="2000" b="1" dirty="0"/>
              <a:t>1</a:t>
            </a:r>
            <a:r>
              <a:rPr lang="zh-CN" altLang="en-US" sz="2000" b="1" dirty="0"/>
              <a:t>：数据驱动研究</a:t>
            </a:r>
            <a:endParaRPr lang="en-US" altLang="zh-CN" sz="2000" b="1" dirty="0"/>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模型驱动 → 数据驱动</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b="1" dirty="0">
                <a:latin typeface="Arial" panose="020B0604020202020204" pitchFamily="34" charset="0"/>
              </a:rPr>
              <a:t>大数据思维：</a:t>
            </a:r>
            <a:r>
              <a:rPr lang="zh-CN" altLang="en-US" dirty="0">
                <a:latin typeface="Arial" panose="020B0604020202020204" pitchFamily="34" charset="0"/>
              </a:rPr>
              <a:t>直接从数据发现变量关系</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必须与经济理论结合才能</a:t>
            </a:r>
            <a:r>
              <a:rPr lang="zh-CN" altLang="en-US" b="1" dirty="0">
                <a:solidFill>
                  <a:srgbClr val="9D1223"/>
                </a:solidFill>
                <a:latin typeface="Arial" panose="020B0604020202020204" pitchFamily="34" charset="0"/>
              </a:rPr>
              <a:t>可解释</a:t>
            </a:r>
            <a:endParaRPr lang="zh-CN" altLang="en-US" b="1" dirty="0">
              <a:solidFill>
                <a:srgbClr val="9D1223"/>
              </a:solidFill>
            </a:endParaRPr>
          </a:p>
        </p:txBody>
      </p:sp>
      <p:sp>
        <p:nvSpPr>
          <p:cNvPr id="22" name="文本框 21">
            <a:extLst>
              <a:ext uri="{FF2B5EF4-FFF2-40B4-BE49-F238E27FC236}">
                <a16:creationId xmlns:a16="http://schemas.microsoft.com/office/drawing/2014/main" id="{002BF5DE-81C6-4389-B2D4-20565189F883}"/>
              </a:ext>
            </a:extLst>
          </p:cNvPr>
          <p:cNvSpPr txBox="1"/>
          <p:nvPr/>
        </p:nvSpPr>
        <p:spPr>
          <a:xfrm>
            <a:off x="6540032" y="2512088"/>
            <a:ext cx="4971387" cy="1751120"/>
          </a:xfrm>
          <a:prstGeom prst="rect">
            <a:avLst/>
          </a:prstGeom>
          <a:noFill/>
          <a:ln w="19050">
            <a:solidFill>
              <a:schemeClr val="accent1"/>
            </a:solidFill>
            <a:prstDash val="dash"/>
          </a:ln>
        </p:spPr>
        <p:txBody>
          <a:bodyPr wrap="square" rtlCol="0">
            <a:spAutoFit/>
          </a:bodyPr>
          <a:lstStyle/>
          <a:p>
            <a:pPr>
              <a:lnSpc>
                <a:spcPct val="150000"/>
              </a:lnSpc>
            </a:pPr>
            <a:r>
              <a:rPr lang="zh-CN" altLang="en-US" sz="2000" b="1" dirty="0"/>
              <a:t>范式转变</a:t>
            </a:r>
            <a:r>
              <a:rPr lang="en-US" altLang="zh-CN" sz="2000" b="1" dirty="0"/>
              <a:t>2</a:t>
            </a:r>
            <a:r>
              <a:rPr lang="zh-CN" altLang="en-US" sz="2000" b="1" dirty="0"/>
              <a:t>：挑战经济学基本假设</a:t>
            </a:r>
            <a:endParaRPr lang="en-US" altLang="zh-CN" sz="2000" b="1" dirty="0"/>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理性人假设、孤立人假设</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en-US" altLang="zh-CN" dirty="0">
                <a:latin typeface="Arial" panose="020B0604020202020204" pitchFamily="34" charset="0"/>
              </a:rPr>
              <a:t>AI</a:t>
            </a:r>
            <a:r>
              <a:rPr lang="zh-CN" altLang="en-US" dirty="0">
                <a:latin typeface="Arial" panose="020B0604020202020204" pitchFamily="34" charset="0"/>
              </a:rPr>
              <a:t>提升决策理性程度</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限制：缺乏情感与直觉感知</a:t>
            </a:r>
            <a:endParaRPr lang="zh-CN" altLang="en-US" dirty="0"/>
          </a:p>
        </p:txBody>
      </p:sp>
      <p:sp>
        <p:nvSpPr>
          <p:cNvPr id="23" name="文本框 22">
            <a:extLst>
              <a:ext uri="{FF2B5EF4-FFF2-40B4-BE49-F238E27FC236}">
                <a16:creationId xmlns:a16="http://schemas.microsoft.com/office/drawing/2014/main" id="{37D1E829-BC96-40C0-A1E2-FBFDE140C3FF}"/>
              </a:ext>
            </a:extLst>
          </p:cNvPr>
          <p:cNvSpPr txBox="1"/>
          <p:nvPr/>
        </p:nvSpPr>
        <p:spPr>
          <a:xfrm>
            <a:off x="821900" y="4422113"/>
            <a:ext cx="4971387" cy="1751120"/>
          </a:xfrm>
          <a:prstGeom prst="rect">
            <a:avLst/>
          </a:prstGeom>
          <a:noFill/>
          <a:ln w="19050">
            <a:solidFill>
              <a:schemeClr val="accent1"/>
            </a:solidFill>
            <a:prstDash val="dash"/>
          </a:ln>
        </p:spPr>
        <p:txBody>
          <a:bodyPr wrap="square" rtlCol="0">
            <a:spAutoFit/>
          </a:bodyPr>
          <a:lstStyle/>
          <a:p>
            <a:pPr>
              <a:lnSpc>
                <a:spcPct val="150000"/>
              </a:lnSpc>
            </a:pPr>
            <a:r>
              <a:rPr lang="zh-CN" altLang="en-US" sz="2000" b="1" dirty="0"/>
              <a:t>范式转变</a:t>
            </a:r>
            <a:r>
              <a:rPr lang="en-US" altLang="zh-CN" sz="2000" b="1" dirty="0"/>
              <a:t>3</a:t>
            </a:r>
            <a:r>
              <a:rPr lang="zh-CN" altLang="en-US" sz="2000" b="1" dirty="0"/>
              <a:t>：实证研究方法改进</a:t>
            </a:r>
            <a:endParaRPr lang="en-US" altLang="zh-CN" sz="2000" b="1" dirty="0"/>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大模型减少偏差与不确定性</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克服“维数灾难”</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提升预测准确度</a:t>
            </a:r>
            <a:endParaRPr lang="zh-CN" altLang="zh-CN" dirty="0">
              <a:latin typeface="Arial" panose="020B0604020202020204" pitchFamily="34" charset="0"/>
            </a:endParaRPr>
          </a:p>
        </p:txBody>
      </p:sp>
      <p:sp>
        <p:nvSpPr>
          <p:cNvPr id="24" name="文本框 23">
            <a:extLst>
              <a:ext uri="{FF2B5EF4-FFF2-40B4-BE49-F238E27FC236}">
                <a16:creationId xmlns:a16="http://schemas.microsoft.com/office/drawing/2014/main" id="{4E2FFD5A-DFA0-438D-85F9-706E951B62EC}"/>
              </a:ext>
            </a:extLst>
          </p:cNvPr>
          <p:cNvSpPr txBox="1"/>
          <p:nvPr/>
        </p:nvSpPr>
        <p:spPr>
          <a:xfrm>
            <a:off x="6540033" y="4421289"/>
            <a:ext cx="4971386" cy="1751120"/>
          </a:xfrm>
          <a:prstGeom prst="rect">
            <a:avLst/>
          </a:prstGeom>
          <a:noFill/>
          <a:ln w="19050">
            <a:solidFill>
              <a:schemeClr val="accent1"/>
            </a:solidFill>
            <a:prstDash val="dash"/>
          </a:ln>
        </p:spPr>
        <p:txBody>
          <a:bodyPr wrap="square" rtlCol="0">
            <a:spAutoFit/>
          </a:bodyPr>
          <a:lstStyle/>
          <a:p>
            <a:pPr>
              <a:lnSpc>
                <a:spcPct val="150000"/>
              </a:lnSpc>
            </a:pPr>
            <a:r>
              <a:rPr lang="zh-CN" altLang="en-US" sz="2000" b="1" dirty="0"/>
              <a:t>范式转变</a:t>
            </a:r>
            <a:r>
              <a:rPr lang="en-US" altLang="zh-CN" sz="2000" b="1" dirty="0"/>
              <a:t>4</a:t>
            </a:r>
            <a:r>
              <a:rPr lang="zh-CN" altLang="en-US" sz="2000" b="1" dirty="0"/>
              <a:t>：大语言模型应用</a:t>
            </a:r>
            <a:endParaRPr lang="en-US" altLang="zh-CN" sz="2000" b="1" dirty="0"/>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处理结构化</a:t>
            </a:r>
            <a:r>
              <a:rPr lang="en-US" altLang="zh-CN" dirty="0">
                <a:latin typeface="Arial" panose="020B0604020202020204" pitchFamily="34" charset="0"/>
              </a:rPr>
              <a:t>+</a:t>
            </a:r>
            <a:r>
              <a:rPr lang="zh-CN" altLang="en-US" dirty="0">
                <a:latin typeface="Arial" panose="020B0604020202020204" pitchFamily="34" charset="0"/>
              </a:rPr>
              <a:t>非结构化数据</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刻画异质性、非线性、时变性</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l"/>
            </a:pPr>
            <a:r>
              <a:rPr lang="zh-CN" altLang="en-US" dirty="0">
                <a:latin typeface="Arial" panose="020B0604020202020204" pitchFamily="34" charset="0"/>
              </a:rPr>
              <a:t>提高预测精度、减少误差</a:t>
            </a:r>
            <a:endParaRPr lang="en-US" altLang="zh-CN" dirty="0">
              <a:latin typeface="Arial" panose="020B0604020202020204" pitchFamily="34" charset="0"/>
            </a:endParaRPr>
          </a:p>
        </p:txBody>
      </p:sp>
    </p:spTree>
    <p:custDataLst>
      <p:tags r:id="rId1"/>
    </p:custDataLst>
    <p:extLst>
      <p:ext uri="{BB962C8B-B14F-4D97-AF65-F5344CB8AC3E}">
        <p14:creationId xmlns:p14="http://schemas.microsoft.com/office/powerpoint/2010/main" val="313093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1B0F2-7512-9987-F9B3-3F048133637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CA72A64-118B-6047-C542-DCF4885C2528}"/>
              </a:ext>
            </a:extLst>
          </p:cNvPr>
          <p:cNvPicPr>
            <a:picLocks noChangeAspect="1"/>
          </p:cNvPicPr>
          <p:nvPr/>
        </p:nvPicPr>
        <p:blipFill>
          <a:blip r:embed="rId2"/>
          <a:stretch>
            <a:fillRect/>
          </a:stretch>
        </p:blipFill>
        <p:spPr>
          <a:xfrm>
            <a:off x="8822774" y="182919"/>
            <a:ext cx="3097216" cy="824802"/>
          </a:xfrm>
          <a:prstGeom prst="rect">
            <a:avLst/>
          </a:prstGeom>
        </p:spPr>
      </p:pic>
      <p:pic>
        <p:nvPicPr>
          <p:cNvPr id="5" name="图片 4" descr="QR 代码&#10;&#10;AI 生成的内容可能不正确。">
            <a:extLst>
              <a:ext uri="{FF2B5EF4-FFF2-40B4-BE49-F238E27FC236}">
                <a16:creationId xmlns:a16="http://schemas.microsoft.com/office/drawing/2014/main" id="{3CEDB453-777E-C9AD-D8DF-022CE93867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6360" y="756953"/>
            <a:ext cx="2937803" cy="5223524"/>
          </a:xfrm>
          <a:prstGeom prst="rect">
            <a:avLst/>
          </a:prstGeom>
        </p:spPr>
      </p:pic>
      <p:pic>
        <p:nvPicPr>
          <p:cNvPr id="7" name="图片 6" descr="图片包含 QR 代码&#10;&#10;AI 生成的内容可能不正确。">
            <a:extLst>
              <a:ext uri="{FF2B5EF4-FFF2-40B4-BE49-F238E27FC236}">
                <a16:creationId xmlns:a16="http://schemas.microsoft.com/office/drawing/2014/main" id="{F9A949A3-27B3-3D5B-862D-BEEE09CFF4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8638" y="963041"/>
            <a:ext cx="2695576" cy="4792834"/>
          </a:xfrm>
          <a:prstGeom prst="rect">
            <a:avLst/>
          </a:prstGeom>
        </p:spPr>
      </p:pic>
      <p:sp>
        <p:nvSpPr>
          <p:cNvPr id="8" name="文本框 7">
            <a:extLst>
              <a:ext uri="{FF2B5EF4-FFF2-40B4-BE49-F238E27FC236}">
                <a16:creationId xmlns:a16="http://schemas.microsoft.com/office/drawing/2014/main" id="{CEA51009-BDA2-9BE3-1AED-98D1BF397C57}"/>
              </a:ext>
            </a:extLst>
          </p:cNvPr>
          <p:cNvSpPr txBox="1"/>
          <p:nvPr/>
        </p:nvSpPr>
        <p:spPr>
          <a:xfrm>
            <a:off x="2680026" y="5980477"/>
            <a:ext cx="2010469" cy="523220"/>
          </a:xfrm>
          <a:prstGeom prst="rect">
            <a:avLst/>
          </a:prstGeom>
          <a:noFill/>
        </p:spPr>
        <p:txBody>
          <a:bodyPr wrap="square" rtlCol="0">
            <a:spAutoFit/>
          </a:bodyPr>
          <a:lstStyle/>
          <a:p>
            <a:pPr algn="ct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班</a:t>
            </a:r>
          </a:p>
        </p:txBody>
      </p:sp>
      <p:sp>
        <p:nvSpPr>
          <p:cNvPr id="9" name="文本框 8">
            <a:extLst>
              <a:ext uri="{FF2B5EF4-FFF2-40B4-BE49-F238E27FC236}">
                <a16:creationId xmlns:a16="http://schemas.microsoft.com/office/drawing/2014/main" id="{399ADC07-1035-EBE4-0E1A-942927E7B20F}"/>
              </a:ext>
            </a:extLst>
          </p:cNvPr>
          <p:cNvSpPr txBox="1"/>
          <p:nvPr/>
        </p:nvSpPr>
        <p:spPr>
          <a:xfrm>
            <a:off x="7161191" y="5894959"/>
            <a:ext cx="2010469" cy="523220"/>
          </a:xfrm>
          <a:prstGeom prst="rect">
            <a:avLst/>
          </a:prstGeom>
          <a:noFill/>
        </p:spPr>
        <p:txBody>
          <a:bodyPr wrap="square" rtlCol="0">
            <a:spAutoFit/>
          </a:bodyPr>
          <a:lstStyle/>
          <a:p>
            <a:pPr algn="ct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班</a:t>
            </a:r>
          </a:p>
        </p:txBody>
      </p:sp>
    </p:spTree>
    <p:extLst>
      <p:ext uri="{BB962C8B-B14F-4D97-AF65-F5344CB8AC3E}">
        <p14:creationId xmlns:p14="http://schemas.microsoft.com/office/powerpoint/2010/main" val="990967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552256" y="996448"/>
            <a:ext cx="11179596" cy="932115"/>
          </a:xfrm>
          <a:prstGeom prst="rect">
            <a:avLst/>
          </a:prstGeom>
          <a:noFill/>
        </p:spPr>
        <p:txBody>
          <a:bodyPr wrap="square" rtlCol="0">
            <a:spAutoFit/>
          </a:bodyPr>
          <a:lstStyle/>
          <a:p>
            <a:r>
              <a:rPr lang="zh-CN" altLang="en-US" sz="2400" b="1" dirty="0"/>
              <a:t>研究内容</a:t>
            </a:r>
            <a:r>
              <a:rPr lang="en-US" altLang="zh-CN" sz="2400" b="1" dirty="0"/>
              <a:t>2</a:t>
            </a:r>
            <a:r>
              <a:rPr lang="zh-CN" altLang="en-US" sz="2400" b="1" dirty="0"/>
              <a:t>：</a:t>
            </a:r>
            <a:r>
              <a:rPr lang="en-US" altLang="zh-CN" sz="2400" b="1" dirty="0"/>
              <a:t>AI</a:t>
            </a:r>
            <a:r>
              <a:rPr lang="zh-CN" altLang="en-US" sz="2400" b="1" dirty="0"/>
              <a:t>对经济增长的影响</a:t>
            </a:r>
            <a:endParaRPr lang="en-US" altLang="zh-CN" sz="2400" b="1" dirty="0"/>
          </a:p>
          <a:p>
            <a:pPr marL="457200" indent="-457200" algn="just" eaLnBrk="0" fontAlgn="base" hangingPunct="0">
              <a:lnSpc>
                <a:spcPct val="200000"/>
              </a:lnSpc>
              <a:spcBef>
                <a:spcPct val="0"/>
              </a:spcBef>
              <a:spcAft>
                <a:spcPct val="0"/>
              </a:spcAft>
              <a:buFont typeface="Wingdings" panose="05000000000000000000" pitchFamily="2" charset="2"/>
              <a:buChar char="l"/>
            </a:pPr>
            <a:r>
              <a:rPr lang="en-US" altLang="zh-CN" b="1" i="0" dirty="0">
                <a:solidFill>
                  <a:srgbClr val="9D1223"/>
                </a:solidFill>
                <a:effectLst/>
                <a:latin typeface="+mn-ea"/>
                <a:hlinkClick r:id="rId4">
                  <a:extLst>
                    <a:ext uri="{A12FA001-AC4F-418D-AE19-62706E023703}">
                      <ahyp:hlinkClr xmlns:ahyp="http://schemas.microsoft.com/office/drawing/2018/hyperlinkcolor" val="tx"/>
                    </a:ext>
                  </a:extLst>
                </a:hlinkClick>
              </a:rPr>
              <a:t>《</a:t>
            </a:r>
            <a:r>
              <a:rPr lang="zh-CN" altLang="en-US" b="1" i="0" dirty="0">
                <a:solidFill>
                  <a:srgbClr val="9D1223"/>
                </a:solidFill>
                <a:effectLst/>
                <a:latin typeface="+mn-ea"/>
                <a:hlinkClick r:id="rId4">
                  <a:extLst>
                    <a:ext uri="{A12FA001-AC4F-418D-AE19-62706E023703}">
                      <ahyp:hlinkClr xmlns:ahyp="http://schemas.microsoft.com/office/drawing/2018/hyperlinkcolor" val="tx"/>
                    </a:ext>
                  </a:extLst>
                </a:hlinkClick>
              </a:rPr>
              <a:t>国务院关于深入实施“人工智能</a:t>
            </a:r>
            <a:r>
              <a:rPr lang="en-US" altLang="zh-CN" b="1" i="0" dirty="0">
                <a:solidFill>
                  <a:srgbClr val="9D1223"/>
                </a:solidFill>
                <a:effectLst/>
                <a:latin typeface="+mn-ea"/>
                <a:hlinkClick r:id="rId4">
                  <a:extLst>
                    <a:ext uri="{A12FA001-AC4F-418D-AE19-62706E023703}">
                      <ahyp:hlinkClr xmlns:ahyp="http://schemas.microsoft.com/office/drawing/2018/hyperlinkcolor" val="tx"/>
                    </a:ext>
                  </a:extLst>
                </a:hlinkClick>
              </a:rPr>
              <a:t>+”</a:t>
            </a:r>
            <a:r>
              <a:rPr lang="zh-CN" altLang="en-US" b="1" i="0" dirty="0">
                <a:solidFill>
                  <a:srgbClr val="9D1223"/>
                </a:solidFill>
                <a:effectLst/>
                <a:latin typeface="+mn-ea"/>
                <a:hlinkClick r:id="rId4">
                  <a:extLst>
                    <a:ext uri="{A12FA001-AC4F-418D-AE19-62706E023703}">
                      <ahyp:hlinkClr xmlns:ahyp="http://schemas.microsoft.com/office/drawing/2018/hyperlinkcolor" val="tx"/>
                    </a:ext>
                  </a:extLst>
                </a:hlinkClick>
              </a:rPr>
              <a:t>行动的意见</a:t>
            </a:r>
            <a:r>
              <a:rPr lang="en-US" altLang="zh-CN" b="1" i="0" dirty="0">
                <a:solidFill>
                  <a:srgbClr val="9D1223"/>
                </a:solidFill>
                <a:effectLst/>
                <a:latin typeface="+mn-ea"/>
                <a:hlinkClick r:id="rId4">
                  <a:extLst>
                    <a:ext uri="{A12FA001-AC4F-418D-AE19-62706E023703}">
                      <ahyp:hlinkClr xmlns:ahyp="http://schemas.microsoft.com/office/drawing/2018/hyperlinkcolor" val="tx"/>
                    </a:ext>
                  </a:extLst>
                </a:hlinkClick>
              </a:rPr>
              <a:t>》</a:t>
            </a:r>
            <a:r>
              <a:rPr lang="zh-CN" altLang="en-US" b="1" i="0" dirty="0">
                <a:solidFill>
                  <a:srgbClr val="9D1223"/>
                </a:solidFill>
                <a:effectLst/>
                <a:latin typeface="+mn-ea"/>
                <a:hlinkClick r:id="rId4">
                  <a:extLst>
                    <a:ext uri="{A12FA001-AC4F-418D-AE19-62706E023703}">
                      <ahyp:hlinkClr xmlns:ahyp="http://schemas.microsoft.com/office/drawing/2018/hyperlinkcolor" val="tx"/>
                    </a:ext>
                  </a:extLst>
                </a:hlinkClick>
              </a:rPr>
              <a:t>国发</a:t>
            </a:r>
            <a:r>
              <a:rPr lang="en-US" altLang="zh-CN" b="1" i="0" dirty="0">
                <a:solidFill>
                  <a:srgbClr val="9D1223"/>
                </a:solidFill>
                <a:effectLst/>
                <a:latin typeface="+mn-ea"/>
                <a:hlinkClick r:id="rId4">
                  <a:extLst>
                    <a:ext uri="{A12FA001-AC4F-418D-AE19-62706E023703}">
                      <ahyp:hlinkClr xmlns:ahyp="http://schemas.microsoft.com/office/drawing/2018/hyperlinkcolor" val="tx"/>
                    </a:ext>
                  </a:extLst>
                </a:hlinkClick>
              </a:rPr>
              <a:t>〔2025〕11</a:t>
            </a:r>
            <a:r>
              <a:rPr lang="zh-CN" altLang="en-US" b="1" i="0" dirty="0">
                <a:solidFill>
                  <a:srgbClr val="9D1223"/>
                </a:solidFill>
                <a:effectLst/>
                <a:latin typeface="+mn-ea"/>
                <a:hlinkClick r:id="rId4">
                  <a:extLst>
                    <a:ext uri="{A12FA001-AC4F-418D-AE19-62706E023703}">
                      <ahyp:hlinkClr xmlns:ahyp="http://schemas.microsoft.com/office/drawing/2018/hyperlinkcolor" val="tx"/>
                    </a:ext>
                  </a:extLst>
                </a:hlinkClick>
              </a:rPr>
              <a:t>号</a:t>
            </a:r>
            <a:endParaRPr lang="zh-CN" altLang="en-US" b="1" i="0" dirty="0">
              <a:solidFill>
                <a:srgbClr val="9D1223"/>
              </a:solidFill>
              <a:effectLst/>
              <a:latin typeface="+mn-ea"/>
            </a:endParaRPr>
          </a:p>
        </p:txBody>
      </p:sp>
      <p:pic>
        <p:nvPicPr>
          <p:cNvPr id="5" name="图片 4">
            <a:extLst>
              <a:ext uri="{FF2B5EF4-FFF2-40B4-BE49-F238E27FC236}">
                <a16:creationId xmlns:a16="http://schemas.microsoft.com/office/drawing/2014/main" id="{D235FE68-C2CB-4E80-A63C-A18EE4899CF0}"/>
              </a:ext>
            </a:extLst>
          </p:cNvPr>
          <p:cNvPicPr>
            <a:picLocks noChangeAspect="1"/>
          </p:cNvPicPr>
          <p:nvPr/>
        </p:nvPicPr>
        <p:blipFill>
          <a:blip r:embed="rId5"/>
          <a:stretch>
            <a:fillRect/>
          </a:stretch>
        </p:blipFill>
        <p:spPr>
          <a:xfrm>
            <a:off x="220770" y="2549422"/>
            <a:ext cx="3853447" cy="2802507"/>
          </a:xfrm>
          <a:prstGeom prst="rect">
            <a:avLst/>
          </a:prstGeom>
        </p:spPr>
      </p:pic>
      <p:pic>
        <p:nvPicPr>
          <p:cNvPr id="9" name="图片 8">
            <a:extLst>
              <a:ext uri="{FF2B5EF4-FFF2-40B4-BE49-F238E27FC236}">
                <a16:creationId xmlns:a16="http://schemas.microsoft.com/office/drawing/2014/main" id="{69D38937-7132-4F71-9E5C-3E23AFC94D82}"/>
              </a:ext>
            </a:extLst>
          </p:cNvPr>
          <p:cNvPicPr>
            <a:picLocks noChangeAspect="1"/>
          </p:cNvPicPr>
          <p:nvPr/>
        </p:nvPicPr>
        <p:blipFill>
          <a:blip r:embed="rId6"/>
          <a:stretch>
            <a:fillRect/>
          </a:stretch>
        </p:blipFill>
        <p:spPr>
          <a:xfrm>
            <a:off x="8211060" y="2038573"/>
            <a:ext cx="3333746" cy="4418538"/>
          </a:xfrm>
          <a:prstGeom prst="rect">
            <a:avLst/>
          </a:prstGeom>
        </p:spPr>
      </p:pic>
      <p:pic>
        <p:nvPicPr>
          <p:cNvPr id="11" name="图片 10">
            <a:extLst>
              <a:ext uri="{FF2B5EF4-FFF2-40B4-BE49-F238E27FC236}">
                <a16:creationId xmlns:a16="http://schemas.microsoft.com/office/drawing/2014/main" id="{34EAE8D3-575D-4FE8-9B02-12F04A9C1EEF}"/>
              </a:ext>
            </a:extLst>
          </p:cNvPr>
          <p:cNvPicPr>
            <a:picLocks noChangeAspect="1"/>
          </p:cNvPicPr>
          <p:nvPr/>
        </p:nvPicPr>
        <p:blipFill>
          <a:blip r:embed="rId7"/>
          <a:stretch>
            <a:fillRect/>
          </a:stretch>
        </p:blipFill>
        <p:spPr>
          <a:xfrm>
            <a:off x="4281544" y="2038574"/>
            <a:ext cx="3516856" cy="4537878"/>
          </a:xfrm>
          <a:prstGeom prst="rect">
            <a:avLst/>
          </a:prstGeom>
        </p:spPr>
      </p:pic>
    </p:spTree>
    <p:custDataLst>
      <p:tags r:id="rId1"/>
    </p:custDataLst>
    <p:extLst>
      <p:ext uri="{BB962C8B-B14F-4D97-AF65-F5344CB8AC3E}">
        <p14:creationId xmlns:p14="http://schemas.microsoft.com/office/powerpoint/2010/main" val="301685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graphicFrame>
        <p:nvGraphicFramePr>
          <p:cNvPr id="3" name="表格 3">
            <a:extLst>
              <a:ext uri="{FF2B5EF4-FFF2-40B4-BE49-F238E27FC236}">
                <a16:creationId xmlns:a16="http://schemas.microsoft.com/office/drawing/2014/main" id="{47E56853-8146-461D-AEE9-C9F91C44BF01}"/>
              </a:ext>
            </a:extLst>
          </p:cNvPr>
          <p:cNvGraphicFramePr>
            <a:graphicFrameLocks noGrp="1"/>
          </p:cNvGraphicFramePr>
          <p:nvPr>
            <p:extLst>
              <p:ext uri="{D42A27DB-BD31-4B8C-83A1-F6EECF244321}">
                <p14:modId xmlns:p14="http://schemas.microsoft.com/office/powerpoint/2010/main" val="899888517"/>
              </p:ext>
            </p:extLst>
          </p:nvPr>
        </p:nvGraphicFramePr>
        <p:xfrm>
          <a:off x="509373" y="1585863"/>
          <a:ext cx="11343636" cy="4321937"/>
        </p:xfrm>
        <a:graphic>
          <a:graphicData uri="http://schemas.openxmlformats.org/drawingml/2006/table">
            <a:tbl>
              <a:tblPr firstRow="1" bandRow="1">
                <a:tableStyleId>{5C22544A-7EE6-4342-B048-85BDC9FD1C3A}</a:tableStyleId>
              </a:tblPr>
              <a:tblGrid>
                <a:gridCol w="1552285">
                  <a:extLst>
                    <a:ext uri="{9D8B030D-6E8A-4147-A177-3AD203B41FA5}">
                      <a16:colId xmlns:a16="http://schemas.microsoft.com/office/drawing/2014/main" val="3725726876"/>
                    </a:ext>
                  </a:extLst>
                </a:gridCol>
                <a:gridCol w="3901819">
                  <a:extLst>
                    <a:ext uri="{9D8B030D-6E8A-4147-A177-3AD203B41FA5}">
                      <a16:colId xmlns:a16="http://schemas.microsoft.com/office/drawing/2014/main" val="3745553230"/>
                    </a:ext>
                  </a:extLst>
                </a:gridCol>
                <a:gridCol w="1567543">
                  <a:extLst>
                    <a:ext uri="{9D8B030D-6E8A-4147-A177-3AD203B41FA5}">
                      <a16:colId xmlns:a16="http://schemas.microsoft.com/office/drawing/2014/main" val="2451401754"/>
                    </a:ext>
                  </a:extLst>
                </a:gridCol>
                <a:gridCol w="4321989">
                  <a:extLst>
                    <a:ext uri="{9D8B030D-6E8A-4147-A177-3AD203B41FA5}">
                      <a16:colId xmlns:a16="http://schemas.microsoft.com/office/drawing/2014/main" val="89182070"/>
                    </a:ext>
                  </a:extLst>
                </a:gridCol>
              </a:tblGrid>
              <a:tr h="464491">
                <a:tc>
                  <a:txBody>
                    <a:bodyPr/>
                    <a:lstStyle/>
                    <a:p>
                      <a:pPr algn="ctr">
                        <a:lnSpc>
                          <a:spcPct val="150000"/>
                        </a:lnSpc>
                      </a:pPr>
                      <a:r>
                        <a:rPr lang="zh-CN" altLang="en-US" sz="1600" dirty="0"/>
                        <a:t>重点行动</a:t>
                      </a:r>
                    </a:p>
                  </a:txBody>
                  <a:tcPr anchor="ctr"/>
                </a:tc>
                <a:tc>
                  <a:txBody>
                    <a:bodyPr/>
                    <a:lstStyle/>
                    <a:p>
                      <a:pPr algn="ctr">
                        <a:lnSpc>
                          <a:spcPct val="150000"/>
                        </a:lnSpc>
                      </a:pPr>
                      <a:r>
                        <a:rPr lang="zh-CN" altLang="en-US" sz="1600" dirty="0"/>
                        <a:t>具体内容</a:t>
                      </a:r>
                    </a:p>
                  </a:txBody>
                  <a:tcPr anchor="ctr"/>
                </a:tc>
                <a:tc>
                  <a:txBody>
                    <a:bodyPr/>
                    <a:lstStyle/>
                    <a:p>
                      <a:pPr algn="ctr">
                        <a:lnSpc>
                          <a:spcPct val="150000"/>
                        </a:lnSpc>
                      </a:pPr>
                      <a:r>
                        <a:rPr lang="zh-CN" altLang="en-US" sz="1600" dirty="0"/>
                        <a:t>重点行动</a:t>
                      </a:r>
                    </a:p>
                  </a:txBody>
                  <a:tcPr anchor="ctr"/>
                </a:tc>
                <a:tc>
                  <a:txBody>
                    <a:bodyPr/>
                    <a:lstStyle/>
                    <a:p>
                      <a:pPr algn="ctr">
                        <a:lnSpc>
                          <a:spcPct val="150000"/>
                        </a:lnSpc>
                      </a:pPr>
                      <a:r>
                        <a:rPr lang="zh-CN" altLang="en-US" sz="1600" dirty="0"/>
                        <a:t>具体内容</a:t>
                      </a:r>
                    </a:p>
                  </a:txBody>
                  <a:tcPr anchor="ctr"/>
                </a:tc>
                <a:extLst>
                  <a:ext uri="{0D108BD9-81ED-4DB2-BD59-A6C34878D82A}">
                    <a16:rowId xmlns:a16="http://schemas.microsoft.com/office/drawing/2014/main" val="2404902264"/>
                  </a:ext>
                </a:extLst>
              </a:tr>
              <a:tr h="1285815">
                <a:tc>
                  <a:txBody>
                    <a:bodyPr/>
                    <a:lstStyle/>
                    <a:p>
                      <a:pPr algn="ctr">
                        <a:lnSpc>
                          <a:spcPct val="150000"/>
                        </a:lnSpc>
                      </a:pPr>
                      <a:r>
                        <a:rPr lang="zh-CN" altLang="en-US" sz="1600" b="1" dirty="0"/>
                        <a:t>“人工智能</a:t>
                      </a:r>
                      <a:r>
                        <a:rPr lang="en-US" altLang="zh-CN" sz="1600" b="1" dirty="0"/>
                        <a:t>+”</a:t>
                      </a:r>
                      <a:r>
                        <a:rPr lang="zh-CN" altLang="en-US" sz="1600" b="1" dirty="0"/>
                        <a:t>科学技术</a:t>
                      </a:r>
                    </a:p>
                  </a:txBody>
                  <a:tcPr anchor="ctr"/>
                </a:tc>
                <a:tc>
                  <a:txBody>
                    <a:bodyPr/>
                    <a:lstStyle/>
                    <a:p>
                      <a:pPr marL="342900" indent="-342900" algn="just">
                        <a:lnSpc>
                          <a:spcPct val="150000"/>
                        </a:lnSpc>
                        <a:buFont typeface="+mj-lt"/>
                        <a:buAutoNum type="arabicPeriod"/>
                      </a:pPr>
                      <a:r>
                        <a:rPr lang="zh-CN" altLang="en-US" sz="1600" dirty="0"/>
                        <a:t>加速科学发现进程</a:t>
                      </a:r>
                      <a:endParaRPr lang="en-US" altLang="zh-CN" sz="1600" dirty="0"/>
                    </a:p>
                    <a:p>
                      <a:pPr marL="342900" indent="-342900" algn="just">
                        <a:lnSpc>
                          <a:spcPct val="150000"/>
                        </a:lnSpc>
                        <a:buFont typeface="+mj-lt"/>
                        <a:buAutoNum type="arabicPeriod"/>
                      </a:pPr>
                      <a:r>
                        <a:rPr lang="zh-CN" altLang="en-US" sz="1600" dirty="0"/>
                        <a:t>驱动技术研发模式创新和效能提升</a:t>
                      </a:r>
                      <a:endParaRPr lang="en-US" altLang="zh-CN" sz="1600" dirty="0"/>
                    </a:p>
                    <a:p>
                      <a:pPr marL="342900" indent="-342900" algn="just">
                        <a:lnSpc>
                          <a:spcPct val="150000"/>
                        </a:lnSpc>
                        <a:buFont typeface="+mj-lt"/>
                        <a:buAutoNum type="arabicPeriod"/>
                      </a:pPr>
                      <a:r>
                        <a:rPr lang="zh-CN" altLang="en-US" sz="1600" dirty="0"/>
                        <a:t>创新哲学社会科学研究方法</a:t>
                      </a:r>
                    </a:p>
                  </a:txBody>
                  <a:tcPr anchor="ctr"/>
                </a:tc>
                <a:tc>
                  <a:txBody>
                    <a:bodyPr/>
                    <a:lstStyle/>
                    <a:p>
                      <a:pPr algn="ctr">
                        <a:lnSpc>
                          <a:spcPct val="150000"/>
                        </a:lnSpc>
                      </a:pPr>
                      <a:r>
                        <a:rPr lang="zh-CN" altLang="en-US" sz="1600" b="1" dirty="0"/>
                        <a:t>“人工智能</a:t>
                      </a:r>
                      <a:r>
                        <a:rPr lang="en-US" altLang="zh-CN" sz="1600" b="1" dirty="0"/>
                        <a:t>+”</a:t>
                      </a:r>
                      <a:r>
                        <a:rPr lang="zh-CN" altLang="en-US" sz="1600" b="1" dirty="0"/>
                        <a:t>民生福祉</a:t>
                      </a:r>
                    </a:p>
                  </a:txBody>
                  <a:tcPr anchor="ctr"/>
                </a:tc>
                <a:tc>
                  <a:txBody>
                    <a:bodyPr/>
                    <a:lstStyle/>
                    <a:p>
                      <a:pPr marL="342900" indent="-342900" algn="just">
                        <a:lnSpc>
                          <a:spcPct val="150000"/>
                        </a:lnSpc>
                        <a:buFont typeface="+mj-lt"/>
                        <a:buAutoNum type="arabicPeriod"/>
                      </a:pPr>
                      <a:r>
                        <a:rPr lang="zh-CN" altLang="en-US" sz="1600" dirty="0"/>
                        <a:t>创造更加智能的工作方式</a:t>
                      </a:r>
                      <a:endParaRPr lang="en-US" altLang="zh-CN" sz="1600" dirty="0"/>
                    </a:p>
                    <a:p>
                      <a:pPr marL="342900" indent="-342900" algn="just">
                        <a:lnSpc>
                          <a:spcPct val="150000"/>
                        </a:lnSpc>
                        <a:buFont typeface="+mj-lt"/>
                        <a:buAutoNum type="arabicPeriod"/>
                      </a:pPr>
                      <a:r>
                        <a:rPr lang="zh-CN" altLang="en-US" sz="1600" dirty="0"/>
                        <a:t>推行更富成效的学习方式</a:t>
                      </a:r>
                      <a:endParaRPr lang="en-US" altLang="zh-CN" sz="1600" dirty="0"/>
                    </a:p>
                    <a:p>
                      <a:pPr marL="342900" indent="-342900" algn="just">
                        <a:lnSpc>
                          <a:spcPct val="150000"/>
                        </a:lnSpc>
                        <a:buFont typeface="+mj-lt"/>
                        <a:buAutoNum type="arabicPeriod"/>
                      </a:pPr>
                      <a:r>
                        <a:rPr lang="zh-CN" altLang="en-US" sz="1600" dirty="0"/>
                        <a:t>打造更有品质的美好生活</a:t>
                      </a:r>
                    </a:p>
                  </a:txBody>
                  <a:tcPr anchor="ctr"/>
                </a:tc>
                <a:extLst>
                  <a:ext uri="{0D108BD9-81ED-4DB2-BD59-A6C34878D82A}">
                    <a16:rowId xmlns:a16="http://schemas.microsoft.com/office/drawing/2014/main" val="969378936"/>
                  </a:ext>
                </a:extLst>
              </a:tr>
              <a:tr h="1696478">
                <a:tc>
                  <a:txBody>
                    <a:bodyPr/>
                    <a:lstStyle/>
                    <a:p>
                      <a:pPr algn="ctr">
                        <a:lnSpc>
                          <a:spcPct val="150000"/>
                        </a:lnSpc>
                      </a:pPr>
                      <a:r>
                        <a:rPr lang="zh-CN" altLang="en-US" sz="1600" b="1" dirty="0"/>
                        <a:t>“人工智能</a:t>
                      </a:r>
                      <a:r>
                        <a:rPr lang="en-US" altLang="zh-CN" sz="1600" b="1" dirty="0"/>
                        <a:t>+”</a:t>
                      </a:r>
                      <a:r>
                        <a:rPr lang="zh-CN" altLang="en-US" sz="1600" b="1" dirty="0"/>
                        <a:t>产业发展</a:t>
                      </a:r>
                    </a:p>
                  </a:txBody>
                  <a:tcPr anchor="ctr"/>
                </a:tc>
                <a:tc>
                  <a:txBody>
                    <a:bodyPr/>
                    <a:lstStyle/>
                    <a:p>
                      <a:pPr marL="342900" indent="-342900" algn="just">
                        <a:lnSpc>
                          <a:spcPct val="150000"/>
                        </a:lnSpc>
                        <a:buFont typeface="+mj-lt"/>
                        <a:buAutoNum type="arabicPeriod"/>
                      </a:pPr>
                      <a:r>
                        <a:rPr lang="zh-CN" altLang="en-US" sz="1600" dirty="0"/>
                        <a:t>培育智能原生新模式新业态</a:t>
                      </a:r>
                      <a:endParaRPr lang="en-US" altLang="zh-CN" sz="1600" dirty="0"/>
                    </a:p>
                    <a:p>
                      <a:pPr marL="342900" indent="-342900" algn="just">
                        <a:lnSpc>
                          <a:spcPct val="150000"/>
                        </a:lnSpc>
                        <a:buFont typeface="+mj-lt"/>
                        <a:buAutoNum type="arabicPeriod"/>
                      </a:pPr>
                      <a:r>
                        <a:rPr lang="zh-CN" altLang="en-US" sz="1600" dirty="0"/>
                        <a:t>推进工业全要素智能化发展</a:t>
                      </a:r>
                      <a:endParaRPr lang="en-US" altLang="zh-CN" sz="1600" dirty="0"/>
                    </a:p>
                    <a:p>
                      <a:pPr marL="342900" indent="-342900" algn="just">
                        <a:lnSpc>
                          <a:spcPct val="150000"/>
                        </a:lnSpc>
                        <a:buFont typeface="+mj-lt"/>
                        <a:buAutoNum type="arabicPeriod"/>
                      </a:pPr>
                      <a:r>
                        <a:rPr lang="zh-CN" altLang="en-US" sz="1600" dirty="0"/>
                        <a:t>加快农业数智化转型升级</a:t>
                      </a:r>
                      <a:endParaRPr lang="en-US" altLang="zh-CN" sz="1600" dirty="0"/>
                    </a:p>
                    <a:p>
                      <a:pPr marL="342900" indent="-342900" algn="just">
                        <a:lnSpc>
                          <a:spcPct val="150000"/>
                        </a:lnSpc>
                        <a:buFont typeface="+mj-lt"/>
                        <a:buAutoNum type="arabicPeriod"/>
                      </a:pPr>
                      <a:r>
                        <a:rPr lang="zh-CN" altLang="en-US" sz="1600" dirty="0"/>
                        <a:t>创新服务业发展新模式</a:t>
                      </a:r>
                    </a:p>
                  </a:txBody>
                  <a:tcPr anchor="ctr"/>
                </a:tc>
                <a:tc>
                  <a:txBody>
                    <a:bodyPr/>
                    <a:lstStyle/>
                    <a:p>
                      <a:pPr algn="ctr">
                        <a:lnSpc>
                          <a:spcPct val="150000"/>
                        </a:lnSpc>
                      </a:pPr>
                      <a:r>
                        <a:rPr lang="zh-CN" altLang="en-US" sz="1600" b="1" dirty="0"/>
                        <a:t>“人工智能</a:t>
                      </a:r>
                      <a:r>
                        <a:rPr lang="en-US" altLang="zh-CN" sz="1600" b="1" dirty="0"/>
                        <a:t>+”</a:t>
                      </a:r>
                      <a:r>
                        <a:rPr lang="zh-CN" altLang="en-US" sz="1600" b="1" dirty="0"/>
                        <a:t>治理能力</a:t>
                      </a:r>
                    </a:p>
                  </a:txBody>
                  <a:tcPr anchor="ctr"/>
                </a:tc>
                <a:tc>
                  <a:txBody>
                    <a:bodyPr/>
                    <a:lstStyle/>
                    <a:p>
                      <a:pPr marL="342900" indent="-342900" algn="just">
                        <a:lnSpc>
                          <a:spcPct val="150000"/>
                        </a:lnSpc>
                        <a:buFont typeface="+mj-lt"/>
                        <a:buAutoNum type="arabicPeriod"/>
                      </a:pPr>
                      <a:r>
                        <a:rPr lang="zh-CN" altLang="en-US" sz="1600" dirty="0"/>
                        <a:t>开创社会治理人机共生新图景</a:t>
                      </a:r>
                      <a:endParaRPr lang="en-US" altLang="zh-CN" sz="1600" dirty="0"/>
                    </a:p>
                    <a:p>
                      <a:pPr marL="342900" indent="-342900" algn="just">
                        <a:lnSpc>
                          <a:spcPct val="150000"/>
                        </a:lnSpc>
                        <a:buFont typeface="+mj-lt"/>
                        <a:buAutoNum type="arabicPeriod"/>
                      </a:pPr>
                      <a:r>
                        <a:rPr lang="zh-CN" altLang="en-US" sz="1600" dirty="0"/>
                        <a:t>打造安全治理多元共治新格局</a:t>
                      </a:r>
                      <a:endParaRPr lang="en-US" altLang="zh-CN" sz="1600" dirty="0"/>
                    </a:p>
                    <a:p>
                      <a:pPr marL="342900" indent="-342900" algn="just">
                        <a:lnSpc>
                          <a:spcPct val="150000"/>
                        </a:lnSpc>
                        <a:buFont typeface="+mj-lt"/>
                        <a:buAutoNum type="arabicPeriod"/>
                      </a:pPr>
                      <a:r>
                        <a:rPr lang="zh-CN" altLang="en-US" sz="1600" dirty="0"/>
                        <a:t>共绘美丽中国生态治理新画卷</a:t>
                      </a:r>
                    </a:p>
                  </a:txBody>
                  <a:tcPr anchor="ctr"/>
                </a:tc>
                <a:extLst>
                  <a:ext uri="{0D108BD9-81ED-4DB2-BD59-A6C34878D82A}">
                    <a16:rowId xmlns:a16="http://schemas.microsoft.com/office/drawing/2014/main" val="1124091076"/>
                  </a:ext>
                </a:extLst>
              </a:tr>
              <a:tr h="875153">
                <a:tc>
                  <a:txBody>
                    <a:bodyPr/>
                    <a:lstStyle/>
                    <a:p>
                      <a:pPr algn="ctr">
                        <a:lnSpc>
                          <a:spcPct val="150000"/>
                        </a:lnSpc>
                      </a:pPr>
                      <a:r>
                        <a:rPr lang="zh-CN" altLang="en-US" sz="1600" b="1" dirty="0"/>
                        <a:t>“人工智能</a:t>
                      </a:r>
                      <a:r>
                        <a:rPr lang="en-US" altLang="zh-CN" sz="1600" b="1" dirty="0"/>
                        <a:t>+”</a:t>
                      </a:r>
                      <a:r>
                        <a:rPr lang="zh-CN" altLang="en-US" sz="1600" b="1" dirty="0"/>
                        <a:t>消费提质</a:t>
                      </a:r>
                    </a:p>
                  </a:txBody>
                  <a:tcPr anchor="ctr"/>
                </a:tc>
                <a:tc>
                  <a:txBody>
                    <a:bodyPr/>
                    <a:lstStyle/>
                    <a:p>
                      <a:pPr marL="342900" indent="-342900" algn="just">
                        <a:lnSpc>
                          <a:spcPct val="150000"/>
                        </a:lnSpc>
                        <a:buFont typeface="+mj-lt"/>
                        <a:buAutoNum type="arabicPeriod"/>
                      </a:pPr>
                      <a:r>
                        <a:rPr lang="zh-CN" altLang="en-US" sz="1600" dirty="0"/>
                        <a:t>拓展服务消费新场景</a:t>
                      </a:r>
                      <a:endParaRPr lang="en-US" altLang="zh-CN" sz="1600" dirty="0"/>
                    </a:p>
                    <a:p>
                      <a:pPr marL="342900" indent="-342900" algn="just">
                        <a:lnSpc>
                          <a:spcPct val="150000"/>
                        </a:lnSpc>
                        <a:buFont typeface="+mj-lt"/>
                        <a:buAutoNum type="arabicPeriod"/>
                      </a:pPr>
                      <a:r>
                        <a:rPr lang="zh-CN" altLang="en-US" sz="1600" dirty="0"/>
                        <a:t>培育产品消费新业态</a:t>
                      </a:r>
                      <a:endParaRPr lang="en-US" altLang="zh-CN" sz="1600" dirty="0"/>
                    </a:p>
                  </a:txBody>
                  <a:tcPr anchor="ctr"/>
                </a:tc>
                <a:tc>
                  <a:txBody>
                    <a:bodyPr/>
                    <a:lstStyle/>
                    <a:p>
                      <a:pPr algn="ctr">
                        <a:lnSpc>
                          <a:spcPct val="150000"/>
                        </a:lnSpc>
                      </a:pPr>
                      <a:r>
                        <a:rPr lang="zh-CN" altLang="en-US" sz="1600" b="1" dirty="0"/>
                        <a:t>“人工智能</a:t>
                      </a:r>
                      <a:r>
                        <a:rPr lang="en-US" altLang="zh-CN" sz="1600" b="1" dirty="0"/>
                        <a:t>+”</a:t>
                      </a:r>
                      <a:r>
                        <a:rPr lang="zh-CN" altLang="en-US" sz="1600" b="1" dirty="0"/>
                        <a:t>全球合作</a:t>
                      </a:r>
                    </a:p>
                  </a:txBody>
                  <a:tcPr anchor="ctr"/>
                </a:tc>
                <a:tc>
                  <a:txBody>
                    <a:bodyPr/>
                    <a:lstStyle/>
                    <a:p>
                      <a:pPr marL="342900" indent="-342900" algn="just">
                        <a:lnSpc>
                          <a:spcPct val="150000"/>
                        </a:lnSpc>
                        <a:buFont typeface="+mj-lt"/>
                        <a:buAutoNum type="arabicPeriod"/>
                      </a:pPr>
                      <a:r>
                        <a:rPr lang="zh-CN" altLang="en-US" sz="1600" dirty="0"/>
                        <a:t>推动人工智能普惠共享</a:t>
                      </a:r>
                      <a:endParaRPr lang="en-US" altLang="zh-CN" sz="1600" dirty="0"/>
                    </a:p>
                    <a:p>
                      <a:pPr marL="342900" indent="-342900" algn="just">
                        <a:lnSpc>
                          <a:spcPct val="150000"/>
                        </a:lnSpc>
                        <a:buFont typeface="+mj-lt"/>
                        <a:buAutoNum type="arabicPeriod"/>
                      </a:pPr>
                      <a:r>
                        <a:rPr lang="zh-CN" altLang="en-US" sz="1600" dirty="0"/>
                        <a:t>共建人工智能全球治理体系</a:t>
                      </a:r>
                    </a:p>
                  </a:txBody>
                  <a:tcPr anchor="ctr"/>
                </a:tc>
                <a:extLst>
                  <a:ext uri="{0D108BD9-81ED-4DB2-BD59-A6C34878D82A}">
                    <a16:rowId xmlns:a16="http://schemas.microsoft.com/office/drawing/2014/main" val="856867132"/>
                  </a:ext>
                </a:extLst>
              </a:tr>
            </a:tbl>
          </a:graphicData>
        </a:graphic>
      </p:graphicFrame>
      <p:sp>
        <p:nvSpPr>
          <p:cNvPr id="4" name="文本框 3">
            <a:extLst>
              <a:ext uri="{FF2B5EF4-FFF2-40B4-BE49-F238E27FC236}">
                <a16:creationId xmlns:a16="http://schemas.microsoft.com/office/drawing/2014/main" id="{942072B9-5DEF-4601-9F44-6CA55DA12E6A}"/>
              </a:ext>
            </a:extLst>
          </p:cNvPr>
          <p:cNvSpPr txBox="1"/>
          <p:nvPr/>
        </p:nvSpPr>
        <p:spPr>
          <a:xfrm>
            <a:off x="1181337" y="1062068"/>
            <a:ext cx="9359190" cy="461665"/>
          </a:xfrm>
          <a:prstGeom prst="rect">
            <a:avLst/>
          </a:prstGeom>
          <a:noFill/>
        </p:spPr>
        <p:txBody>
          <a:bodyPr wrap="square" rtlCol="0">
            <a:spAutoFit/>
          </a:bodyPr>
          <a:lstStyle/>
          <a:p>
            <a:pPr algn="ctr"/>
            <a:r>
              <a:rPr lang="zh-CN" altLang="en-US" sz="2400" b="1" i="0" dirty="0">
                <a:effectLst/>
                <a:latin typeface="+mn-ea"/>
              </a:rPr>
              <a:t>“人工智能</a:t>
            </a:r>
            <a:r>
              <a:rPr lang="en-US" altLang="zh-CN" sz="2400" b="1" i="0" dirty="0">
                <a:effectLst/>
                <a:latin typeface="+mn-ea"/>
              </a:rPr>
              <a:t>+”6</a:t>
            </a:r>
            <a:r>
              <a:rPr lang="zh-CN" altLang="en-US" sz="2400" b="1" i="0" dirty="0">
                <a:effectLst/>
                <a:latin typeface="+mn-ea"/>
              </a:rPr>
              <a:t>大行动</a:t>
            </a:r>
          </a:p>
        </p:txBody>
      </p:sp>
    </p:spTree>
    <p:custDataLst>
      <p:tags r:id="rId1"/>
    </p:custDataLst>
    <p:extLst>
      <p:ext uri="{BB962C8B-B14F-4D97-AF65-F5344CB8AC3E}">
        <p14:creationId xmlns:p14="http://schemas.microsoft.com/office/powerpoint/2010/main" val="282966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5" name="文本框 4">
            <a:extLst>
              <a:ext uri="{FF2B5EF4-FFF2-40B4-BE49-F238E27FC236}">
                <a16:creationId xmlns:a16="http://schemas.microsoft.com/office/drawing/2014/main" id="{4969864F-E6A8-4D9A-8C05-44F9777CDFE3}"/>
              </a:ext>
            </a:extLst>
          </p:cNvPr>
          <p:cNvSpPr txBox="1"/>
          <p:nvPr/>
        </p:nvSpPr>
        <p:spPr>
          <a:xfrm>
            <a:off x="819876" y="1117241"/>
            <a:ext cx="6904247" cy="5300169"/>
          </a:xfrm>
          <a:prstGeom prst="rect">
            <a:avLst/>
          </a:prstGeom>
          <a:noFill/>
        </p:spPr>
        <p:txBody>
          <a:bodyPr wrap="square" rtlCol="0">
            <a:spAutoFit/>
          </a:bodyPr>
          <a:lstStyle/>
          <a:p>
            <a:r>
              <a:rPr lang="en-US" altLang="zh-CN" sz="2000" b="1" dirty="0"/>
              <a:t>AI</a:t>
            </a:r>
            <a:r>
              <a:rPr lang="zh-CN" altLang="en-US" sz="2000" b="1" dirty="0"/>
              <a:t>对产业发展的影响</a:t>
            </a:r>
            <a:endParaRPr lang="en-US" altLang="zh-CN" sz="2000" b="1" dirty="0"/>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en-US" altLang="zh-CN" b="1" dirty="0">
                <a:latin typeface="Arial" panose="020B0604020202020204" pitchFamily="34" charset="0"/>
              </a:rPr>
              <a:t>AI</a:t>
            </a:r>
            <a:r>
              <a:rPr lang="zh-CN" altLang="en-US" b="1" dirty="0">
                <a:latin typeface="Arial" panose="020B0604020202020204" pitchFamily="34" charset="0"/>
              </a:rPr>
              <a:t>助力传统产业“老树发新芽”：</a:t>
            </a:r>
            <a:r>
              <a:rPr lang="zh-CN" altLang="en-US" dirty="0">
                <a:latin typeface="Arial" panose="020B0604020202020204" pitchFamily="34" charset="0"/>
              </a:rPr>
              <a:t>高端向新、数字赋智、绿色低碳、融合聚变</a:t>
            </a:r>
            <a:endParaRPr lang="en-US" altLang="zh-CN"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dirty="0">
                <a:latin typeface="Arial" panose="020B0604020202020204" pitchFamily="34" charset="0"/>
              </a:rPr>
              <a:t>拓展阅读：</a:t>
            </a:r>
            <a:r>
              <a:rPr lang="en-US" altLang="zh-CN" dirty="0">
                <a:latin typeface="Arial" panose="020B0604020202020204" pitchFamily="34" charset="0"/>
                <a:hlinkClick r:id="rId4"/>
              </a:rPr>
              <a:t>《</a:t>
            </a:r>
            <a:r>
              <a:rPr lang="zh-CN" altLang="en-US" dirty="0">
                <a:latin typeface="Arial" panose="020B0604020202020204" pitchFamily="34" charset="0"/>
                <a:hlinkClick r:id="rId4"/>
              </a:rPr>
              <a:t>激发传统产业“老树发新芽”</a:t>
            </a:r>
            <a:r>
              <a:rPr lang="en-US" altLang="zh-CN" dirty="0">
                <a:latin typeface="Arial" panose="020B0604020202020204" pitchFamily="34" charset="0"/>
                <a:hlinkClick r:id="rId4"/>
              </a:rPr>
              <a:t>》</a:t>
            </a:r>
            <a:r>
              <a:rPr lang="zh-CN" altLang="en-US" dirty="0">
                <a:latin typeface="Arial" panose="020B0604020202020204" pitchFamily="34" charset="0"/>
                <a:hlinkClick r:id="rId4"/>
              </a:rPr>
              <a:t>求是网</a:t>
            </a:r>
            <a:r>
              <a:rPr lang="zh-CN" altLang="en-US" dirty="0">
                <a:latin typeface="Arial" panose="020B0604020202020204" pitchFamily="34" charset="0"/>
              </a:rPr>
              <a:t>，</a:t>
            </a:r>
            <a:r>
              <a:rPr lang="en-US" altLang="zh-CN" dirty="0">
                <a:latin typeface="Arial" panose="020B0604020202020204" pitchFamily="34" charset="0"/>
              </a:rPr>
              <a:t>2025-07-12</a:t>
            </a: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en-US" altLang="zh-CN" b="1" dirty="0">
                <a:latin typeface="Arial" panose="020B0604020202020204" pitchFamily="34" charset="0"/>
              </a:rPr>
              <a:t>AI</a:t>
            </a:r>
            <a:r>
              <a:rPr lang="zh-CN" altLang="en-US" b="1" dirty="0">
                <a:latin typeface="Arial" panose="020B0604020202020204" pitchFamily="34" charset="0"/>
              </a:rPr>
              <a:t>开辟战略性新兴产业和未来产业发展新赛道</a:t>
            </a:r>
            <a:endParaRPr lang="en-US" altLang="zh-CN"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dirty="0">
                <a:latin typeface="Arial" panose="020B0604020202020204" pitchFamily="34" charset="0"/>
              </a:rPr>
              <a:t>大模型、数字人、</a:t>
            </a:r>
            <a:r>
              <a:rPr lang="zh-CN" altLang="en-US" dirty="0">
                <a:latin typeface="Arial" panose="020B0604020202020204" pitchFamily="34" charset="0"/>
                <a:hlinkClick r:id="rId5"/>
              </a:rPr>
              <a:t>具身智能</a:t>
            </a:r>
            <a:r>
              <a:rPr lang="zh-CN" altLang="en-US" dirty="0">
                <a:latin typeface="Arial" panose="020B0604020202020204" pitchFamily="34" charset="0"/>
              </a:rPr>
              <a:t>等领域爆发式发展</a:t>
            </a:r>
            <a:endParaRPr lang="en-US" altLang="zh-CN"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dirty="0">
                <a:latin typeface="Arial" panose="020B0604020202020204" pitchFamily="34" charset="0"/>
              </a:rPr>
              <a:t>人工智能核心技术催生智能原生设备、产品和服务业态</a:t>
            </a:r>
            <a:endParaRPr lang="en-US" altLang="zh-CN"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dirty="0">
                <a:latin typeface="Arial" panose="020B0604020202020204" pitchFamily="34" charset="0"/>
              </a:rPr>
              <a:t>拓展阅读：</a:t>
            </a:r>
            <a:r>
              <a:rPr lang="en-US" altLang="zh-CN" dirty="0">
                <a:latin typeface="Arial" panose="020B0604020202020204" pitchFamily="34" charset="0"/>
              </a:rPr>
              <a:t>《</a:t>
            </a:r>
            <a:r>
              <a:rPr lang="zh-CN" altLang="en-US" dirty="0">
                <a:latin typeface="Arial" panose="020B0604020202020204" pitchFamily="34" charset="0"/>
                <a:hlinkClick r:id="rId6"/>
              </a:rPr>
              <a:t>“人工智能</a:t>
            </a:r>
            <a:r>
              <a:rPr lang="en-US" altLang="zh-CN" dirty="0">
                <a:latin typeface="Arial" panose="020B0604020202020204" pitchFamily="34" charset="0"/>
                <a:hlinkClick r:id="rId6"/>
              </a:rPr>
              <a:t>+”</a:t>
            </a:r>
            <a:r>
              <a:rPr lang="zh-CN" altLang="en-US" dirty="0">
                <a:latin typeface="Arial" panose="020B0604020202020204" pitchFamily="34" charset="0"/>
                <a:hlinkClick r:id="rId6"/>
              </a:rPr>
              <a:t>引领产业革新发展</a:t>
            </a:r>
            <a:r>
              <a:rPr lang="en-US" altLang="zh-CN" dirty="0">
                <a:latin typeface="Arial" panose="020B0604020202020204" pitchFamily="34" charset="0"/>
              </a:rPr>
              <a:t>》</a:t>
            </a:r>
            <a:r>
              <a:rPr lang="zh-CN" altLang="en-US" dirty="0">
                <a:latin typeface="Arial" panose="020B0604020202020204" pitchFamily="34" charset="0"/>
              </a:rPr>
              <a:t>中国经济时报，</a:t>
            </a:r>
            <a:r>
              <a:rPr lang="en-US" altLang="zh-CN" dirty="0">
                <a:latin typeface="Arial" panose="020B0604020202020204" pitchFamily="34" charset="0"/>
              </a:rPr>
              <a:t>2025-09-10</a:t>
            </a:r>
          </a:p>
        </p:txBody>
      </p:sp>
      <p:grpSp>
        <p:nvGrpSpPr>
          <p:cNvPr id="6" name="组合 5">
            <a:extLst>
              <a:ext uri="{FF2B5EF4-FFF2-40B4-BE49-F238E27FC236}">
                <a16:creationId xmlns:a16="http://schemas.microsoft.com/office/drawing/2014/main" id="{9A20A7C5-E184-47E0-888E-D3F2A0AA0947}"/>
              </a:ext>
            </a:extLst>
          </p:cNvPr>
          <p:cNvGrpSpPr/>
          <p:nvPr/>
        </p:nvGrpSpPr>
        <p:grpSpPr>
          <a:xfrm>
            <a:off x="8218241" y="993893"/>
            <a:ext cx="3385425" cy="2849537"/>
            <a:chOff x="7918450" y="885983"/>
            <a:chExt cx="3685216" cy="3101873"/>
          </a:xfrm>
        </p:grpSpPr>
        <p:pic>
          <p:nvPicPr>
            <p:cNvPr id="7" name="Picture 2" descr="https://www.qstheory.cn/20250712/d297efe9cfd54623957a131067d4453c/20250712d297efe9cfd54623957a131067d4453c_20250714c098269d31674facbc26a531b9f8871e.jpg">
              <a:extLst>
                <a:ext uri="{FF2B5EF4-FFF2-40B4-BE49-F238E27FC236}">
                  <a16:creationId xmlns:a16="http://schemas.microsoft.com/office/drawing/2014/main" id="{A3ED9CF5-1410-47A9-A4C3-22A5CE952B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8450" y="885983"/>
              <a:ext cx="3685216" cy="220652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0A750AD-9201-4752-B2DA-6EFD56CB49CC}"/>
                </a:ext>
              </a:extLst>
            </p:cNvPr>
            <p:cNvSpPr/>
            <p:nvPr/>
          </p:nvSpPr>
          <p:spPr>
            <a:xfrm>
              <a:off x="7918450" y="3092506"/>
              <a:ext cx="3657600" cy="895350"/>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t>图为</a:t>
              </a:r>
              <a:r>
                <a:rPr lang="en-US" altLang="zh-CN" sz="1400" dirty="0"/>
                <a:t>2025</a:t>
              </a:r>
              <a:r>
                <a:rPr lang="zh-CN" altLang="en-US" sz="1400" dirty="0"/>
                <a:t>年</a:t>
              </a:r>
              <a:r>
                <a:rPr lang="en-US" altLang="zh-CN" sz="1400" dirty="0"/>
                <a:t>5</a:t>
              </a:r>
              <a:r>
                <a:rPr lang="zh-CN" altLang="en-US" sz="1400" dirty="0"/>
                <a:t>月</a:t>
              </a:r>
              <a:r>
                <a:rPr lang="en-US" altLang="zh-CN" sz="1400" dirty="0"/>
                <a:t>19</a:t>
              </a:r>
              <a:r>
                <a:rPr lang="zh-CN" altLang="en-US" sz="1400" dirty="0"/>
                <a:t>日，山东省青岛市即墨区一家纺织企业的工人在生产出口海外市场的服装面料。 新华社发 梁孝鹏</a:t>
              </a:r>
              <a:r>
                <a:rPr lang="en-US" altLang="zh-CN" sz="1400" dirty="0"/>
                <a:t>/</a:t>
              </a:r>
              <a:r>
                <a:rPr lang="zh-CN" altLang="en-US" sz="1400" dirty="0"/>
                <a:t>摄</a:t>
              </a:r>
            </a:p>
          </p:txBody>
        </p:sp>
      </p:grpSp>
      <p:pic>
        <p:nvPicPr>
          <p:cNvPr id="10" name="图片 9">
            <a:extLst>
              <a:ext uri="{FF2B5EF4-FFF2-40B4-BE49-F238E27FC236}">
                <a16:creationId xmlns:a16="http://schemas.microsoft.com/office/drawing/2014/main" id="{CCDFBB5F-85A6-425D-B362-C485072D8A08}"/>
              </a:ext>
            </a:extLst>
          </p:cNvPr>
          <p:cNvPicPr>
            <a:picLocks noChangeAspect="1"/>
          </p:cNvPicPr>
          <p:nvPr/>
        </p:nvPicPr>
        <p:blipFill>
          <a:blip r:embed="rId8"/>
          <a:stretch>
            <a:fillRect/>
          </a:stretch>
        </p:blipFill>
        <p:spPr>
          <a:xfrm>
            <a:off x="7772704" y="3948057"/>
            <a:ext cx="4115590" cy="2469354"/>
          </a:xfrm>
          <a:prstGeom prst="rect">
            <a:avLst/>
          </a:prstGeom>
        </p:spPr>
      </p:pic>
    </p:spTree>
    <p:custDataLst>
      <p:tags r:id="rId1"/>
    </p:custDataLst>
    <p:extLst>
      <p:ext uri="{BB962C8B-B14F-4D97-AF65-F5344CB8AC3E}">
        <p14:creationId xmlns:p14="http://schemas.microsoft.com/office/powerpoint/2010/main" val="410395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9662502" cy="441325"/>
          </a:xfrm>
        </p:spPr>
        <p:txBody>
          <a:bodyPr/>
          <a:lstStyle/>
          <a:p>
            <a:r>
              <a:rPr lang="zh-CN" altLang="en-US" dirty="0">
                <a:solidFill>
                  <a:schemeClr val="accent1"/>
                </a:solidFill>
              </a:rPr>
              <a:t>第三节 人工智能经济学的研究内容、系统分类与研究方法</a:t>
            </a:r>
          </a:p>
        </p:txBody>
      </p:sp>
      <p:grpSp>
        <p:nvGrpSpPr>
          <p:cNvPr id="25" name="组合 24">
            <a:extLst>
              <a:ext uri="{FF2B5EF4-FFF2-40B4-BE49-F238E27FC236}">
                <a16:creationId xmlns:a16="http://schemas.microsoft.com/office/drawing/2014/main" id="{049680AC-C621-405D-8A65-214132FECBE0}"/>
              </a:ext>
            </a:extLst>
          </p:cNvPr>
          <p:cNvGrpSpPr/>
          <p:nvPr/>
        </p:nvGrpSpPr>
        <p:grpSpPr>
          <a:xfrm>
            <a:off x="936182" y="1015936"/>
            <a:ext cx="10219975" cy="5287677"/>
            <a:chOff x="5644612" y="794656"/>
            <a:chExt cx="7843656" cy="5287677"/>
          </a:xfrm>
        </p:grpSpPr>
        <p:sp>
          <p:nvSpPr>
            <p:cNvPr id="26" name="矩形 25">
              <a:extLst>
                <a:ext uri="{FF2B5EF4-FFF2-40B4-BE49-F238E27FC236}">
                  <a16:creationId xmlns:a16="http://schemas.microsoft.com/office/drawing/2014/main" id="{9FF0C750-BA0A-4069-B889-C0CA47F6CF0F}"/>
                </a:ext>
              </a:extLst>
            </p:cNvPr>
            <p:cNvSpPr/>
            <p:nvPr/>
          </p:nvSpPr>
          <p:spPr>
            <a:xfrm>
              <a:off x="5644612" y="2748066"/>
              <a:ext cx="1187450" cy="1339850"/>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bg1"/>
                  </a:solidFill>
                </a:rPr>
                <a:t>安徽“</a:t>
              </a:r>
              <a:r>
                <a:rPr lang="en-US" altLang="zh-CN" sz="1600" dirty="0">
                  <a:solidFill>
                    <a:schemeClr val="bg1"/>
                  </a:solidFill>
                </a:rPr>
                <a:t>6178</a:t>
              </a:r>
              <a:r>
                <a:rPr lang="zh-CN" altLang="en-US" sz="1600" dirty="0">
                  <a:solidFill>
                    <a:schemeClr val="bg1"/>
                  </a:solidFill>
                </a:rPr>
                <a:t>”现代化产业体系</a:t>
              </a:r>
            </a:p>
          </p:txBody>
        </p:sp>
        <p:sp>
          <p:nvSpPr>
            <p:cNvPr id="27" name="矩形 26">
              <a:extLst>
                <a:ext uri="{FF2B5EF4-FFF2-40B4-BE49-F238E27FC236}">
                  <a16:creationId xmlns:a16="http://schemas.microsoft.com/office/drawing/2014/main" id="{97DB7DCA-9ADE-4D0D-A0F9-9EB97ABFF12E}"/>
                </a:ext>
              </a:extLst>
            </p:cNvPr>
            <p:cNvSpPr/>
            <p:nvPr/>
          </p:nvSpPr>
          <p:spPr>
            <a:xfrm>
              <a:off x="7213600" y="794656"/>
              <a:ext cx="1809750" cy="713786"/>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六大传统优势产业</a:t>
              </a:r>
            </a:p>
          </p:txBody>
        </p:sp>
        <p:sp>
          <p:nvSpPr>
            <p:cNvPr id="28" name="矩形 27">
              <a:extLst>
                <a:ext uri="{FF2B5EF4-FFF2-40B4-BE49-F238E27FC236}">
                  <a16:creationId xmlns:a16="http://schemas.microsoft.com/office/drawing/2014/main" id="{B2FA809F-E3C6-4E98-B784-91A8FB4E0F68}"/>
                </a:ext>
              </a:extLst>
            </p:cNvPr>
            <p:cNvSpPr/>
            <p:nvPr/>
          </p:nvSpPr>
          <p:spPr>
            <a:xfrm>
              <a:off x="7213600" y="2304114"/>
              <a:ext cx="1809750" cy="713786"/>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十大战略性新兴产业</a:t>
              </a:r>
            </a:p>
          </p:txBody>
        </p:sp>
        <p:sp>
          <p:nvSpPr>
            <p:cNvPr id="29" name="矩形 28">
              <a:extLst>
                <a:ext uri="{FF2B5EF4-FFF2-40B4-BE49-F238E27FC236}">
                  <a16:creationId xmlns:a16="http://schemas.microsoft.com/office/drawing/2014/main" id="{FB8A6054-890C-408F-A013-988D3712183D}"/>
                </a:ext>
              </a:extLst>
            </p:cNvPr>
            <p:cNvSpPr/>
            <p:nvPr/>
          </p:nvSpPr>
          <p:spPr>
            <a:xfrm>
              <a:off x="7213600" y="3813573"/>
              <a:ext cx="1809750" cy="713786"/>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七大未来产业</a:t>
              </a:r>
            </a:p>
          </p:txBody>
        </p:sp>
        <p:sp>
          <p:nvSpPr>
            <p:cNvPr id="30" name="矩形 29">
              <a:extLst>
                <a:ext uri="{FF2B5EF4-FFF2-40B4-BE49-F238E27FC236}">
                  <a16:creationId xmlns:a16="http://schemas.microsoft.com/office/drawing/2014/main" id="{C50300E4-B96B-4481-82BC-4A977C8451B4}"/>
                </a:ext>
              </a:extLst>
            </p:cNvPr>
            <p:cNvSpPr/>
            <p:nvPr/>
          </p:nvSpPr>
          <p:spPr>
            <a:xfrm>
              <a:off x="7213600" y="5323032"/>
              <a:ext cx="1809750" cy="713786"/>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八大服务业</a:t>
              </a:r>
            </a:p>
          </p:txBody>
        </p:sp>
        <p:sp>
          <p:nvSpPr>
            <p:cNvPr id="31" name="矩形: 圆角 30">
              <a:extLst>
                <a:ext uri="{FF2B5EF4-FFF2-40B4-BE49-F238E27FC236}">
                  <a16:creationId xmlns:a16="http://schemas.microsoft.com/office/drawing/2014/main" id="{1F94165C-A77C-49FE-B1AC-FE07524B9D1D}"/>
                </a:ext>
              </a:extLst>
            </p:cNvPr>
            <p:cNvSpPr/>
            <p:nvPr/>
          </p:nvSpPr>
          <p:spPr>
            <a:xfrm>
              <a:off x="9404888" y="794656"/>
              <a:ext cx="4077783" cy="713786"/>
            </a:xfrm>
            <a:prstGeom prst="round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煤电、钢铁、有色、建材、化工、纺织</a:t>
              </a:r>
            </a:p>
          </p:txBody>
        </p:sp>
        <p:sp>
          <p:nvSpPr>
            <p:cNvPr id="32" name="矩形: 圆角 31">
              <a:extLst>
                <a:ext uri="{FF2B5EF4-FFF2-40B4-BE49-F238E27FC236}">
                  <a16:creationId xmlns:a16="http://schemas.microsoft.com/office/drawing/2014/main" id="{1550123A-FFEF-4022-8D4C-0F88C6AEF5D6}"/>
                </a:ext>
              </a:extLst>
            </p:cNvPr>
            <p:cNvSpPr/>
            <p:nvPr/>
          </p:nvSpPr>
          <p:spPr>
            <a:xfrm>
              <a:off x="9400528" y="2123733"/>
              <a:ext cx="4077783" cy="1089263"/>
            </a:xfrm>
            <a:prstGeom prst="round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新一代信息技术、</a:t>
              </a:r>
              <a:r>
                <a:rPr lang="zh-CN" altLang="en-US" sz="1600" b="1" dirty="0">
                  <a:solidFill>
                    <a:schemeClr val="tx1"/>
                  </a:solidFill>
                </a:rPr>
                <a:t>人工智能</a:t>
              </a:r>
              <a:r>
                <a:rPr lang="zh-CN" altLang="en-US" sz="1600" dirty="0">
                  <a:solidFill>
                    <a:schemeClr val="tx1"/>
                  </a:solidFill>
                </a:rPr>
                <a:t>、新材料、节能环保、新能源汽车和智能网联汽车、高端装备制造、智能家电、生命健康、绿色食品、数字创意</a:t>
              </a:r>
            </a:p>
          </p:txBody>
        </p:sp>
        <p:cxnSp>
          <p:nvCxnSpPr>
            <p:cNvPr id="33" name="连接符: 肘形 32">
              <a:extLst>
                <a:ext uri="{FF2B5EF4-FFF2-40B4-BE49-F238E27FC236}">
                  <a16:creationId xmlns:a16="http://schemas.microsoft.com/office/drawing/2014/main" id="{AABC1925-BCAF-4523-AB18-47E080F4AE57}"/>
                </a:ext>
              </a:extLst>
            </p:cNvPr>
            <p:cNvCxnSpPr>
              <a:stCxn id="26" idx="3"/>
              <a:endCxn id="27" idx="1"/>
            </p:cNvCxnSpPr>
            <p:nvPr/>
          </p:nvCxnSpPr>
          <p:spPr>
            <a:xfrm flipV="1">
              <a:off x="6832062" y="1151549"/>
              <a:ext cx="381538" cy="2266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AA595F85-DA95-4FB0-821A-B47F5F8F94E9}"/>
                </a:ext>
              </a:extLst>
            </p:cNvPr>
            <p:cNvCxnSpPr>
              <a:stCxn id="26" idx="3"/>
              <a:endCxn id="28" idx="1"/>
            </p:cNvCxnSpPr>
            <p:nvPr/>
          </p:nvCxnSpPr>
          <p:spPr>
            <a:xfrm flipV="1">
              <a:off x="6832062" y="2661007"/>
              <a:ext cx="381538" cy="756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ACE61FE9-2BE5-4B36-AEEF-84BFEF991239}"/>
                </a:ext>
              </a:extLst>
            </p:cNvPr>
            <p:cNvCxnSpPr>
              <a:stCxn id="26" idx="3"/>
              <a:endCxn id="29" idx="1"/>
            </p:cNvCxnSpPr>
            <p:nvPr/>
          </p:nvCxnSpPr>
          <p:spPr>
            <a:xfrm>
              <a:off x="6832062" y="3417991"/>
              <a:ext cx="381538" cy="7524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6220F50C-3A59-4EFE-B811-032EDC14F5DB}"/>
                </a:ext>
              </a:extLst>
            </p:cNvPr>
            <p:cNvCxnSpPr>
              <a:stCxn id="26" idx="3"/>
              <a:endCxn id="30" idx="1"/>
            </p:cNvCxnSpPr>
            <p:nvPr/>
          </p:nvCxnSpPr>
          <p:spPr>
            <a:xfrm>
              <a:off x="6832062" y="3417991"/>
              <a:ext cx="381538" cy="22619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9F5F227D-CE2F-4DF9-95F0-DC7B10EBA832}"/>
                </a:ext>
              </a:extLst>
            </p:cNvPr>
            <p:cNvSpPr/>
            <p:nvPr/>
          </p:nvSpPr>
          <p:spPr>
            <a:xfrm>
              <a:off x="9404887" y="3705526"/>
              <a:ext cx="4073424" cy="929879"/>
            </a:xfrm>
            <a:prstGeom prst="round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量子科技、空天信息、通用智能、低碳能源、生命科学、先进材料、未来网络</a:t>
              </a:r>
            </a:p>
          </p:txBody>
        </p:sp>
        <p:sp>
          <p:nvSpPr>
            <p:cNvPr id="38" name="矩形: 圆角 37">
              <a:extLst>
                <a:ext uri="{FF2B5EF4-FFF2-40B4-BE49-F238E27FC236}">
                  <a16:creationId xmlns:a16="http://schemas.microsoft.com/office/drawing/2014/main" id="{F4EF14AF-0D28-4F95-866A-774CF40B5DB0}"/>
                </a:ext>
              </a:extLst>
            </p:cNvPr>
            <p:cNvSpPr/>
            <p:nvPr/>
          </p:nvSpPr>
          <p:spPr>
            <a:xfrm>
              <a:off x="9400528" y="5292228"/>
              <a:ext cx="4087740" cy="790105"/>
            </a:xfrm>
            <a:prstGeom prst="round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tx1"/>
                  </a:solidFill>
                </a:rPr>
                <a:t>软件信息、科技服务、现代物流、现代金融、电子商务、文化旅游、会展赛事、民生服务</a:t>
              </a:r>
            </a:p>
          </p:txBody>
        </p:sp>
        <p:cxnSp>
          <p:nvCxnSpPr>
            <p:cNvPr id="39" name="直接连接符 38">
              <a:extLst>
                <a:ext uri="{FF2B5EF4-FFF2-40B4-BE49-F238E27FC236}">
                  <a16:creationId xmlns:a16="http://schemas.microsoft.com/office/drawing/2014/main" id="{76A9621F-67D3-43F9-A0AF-D19163BDBD9E}"/>
                </a:ext>
              </a:extLst>
            </p:cNvPr>
            <p:cNvCxnSpPr>
              <a:cxnSpLocks/>
              <a:stCxn id="27" idx="3"/>
              <a:endCxn id="31" idx="1"/>
            </p:cNvCxnSpPr>
            <p:nvPr/>
          </p:nvCxnSpPr>
          <p:spPr>
            <a:xfrm>
              <a:off x="9023350" y="1151549"/>
              <a:ext cx="3815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2031FA9-701D-4B1A-A973-F0FEF4E0566F}"/>
                </a:ext>
              </a:extLst>
            </p:cNvPr>
            <p:cNvCxnSpPr>
              <a:cxnSpLocks/>
              <a:stCxn id="28" idx="3"/>
              <a:endCxn id="32" idx="1"/>
            </p:cNvCxnSpPr>
            <p:nvPr/>
          </p:nvCxnSpPr>
          <p:spPr>
            <a:xfrm>
              <a:off x="9023350" y="2661007"/>
              <a:ext cx="377178" cy="7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EBB0E51-B65D-44EC-A187-C59CE9B723A2}"/>
                </a:ext>
              </a:extLst>
            </p:cNvPr>
            <p:cNvCxnSpPr>
              <a:cxnSpLocks/>
              <a:stCxn id="29" idx="3"/>
              <a:endCxn id="37" idx="1"/>
            </p:cNvCxnSpPr>
            <p:nvPr/>
          </p:nvCxnSpPr>
          <p:spPr>
            <a:xfrm>
              <a:off x="9023350" y="4170466"/>
              <a:ext cx="381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218AC5A-4ABD-43DA-89FE-72EDC99B94E6}"/>
                </a:ext>
              </a:extLst>
            </p:cNvPr>
            <p:cNvCxnSpPr>
              <a:cxnSpLocks/>
              <a:stCxn id="30" idx="3"/>
              <a:endCxn id="38" idx="1"/>
            </p:cNvCxnSpPr>
            <p:nvPr/>
          </p:nvCxnSpPr>
          <p:spPr>
            <a:xfrm>
              <a:off x="9023350" y="5679925"/>
              <a:ext cx="377178" cy="7356"/>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03822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1ECC44C-8550-2136-F3B2-6BD0CA04CA5F}"/>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lvl="0">
              <a:defRPr/>
            </a:pPr>
            <a:r>
              <a:rPr lang="zh-CN" altLang="en-US" sz="2800" dirty="0">
                <a:solidFill>
                  <a:srgbClr val="C00000"/>
                </a:solidFill>
                <a:latin typeface="华文隶书" panose="02010800040101010101" pitchFamily="2" charset="-122"/>
                <a:ea typeface="华文隶书" panose="02010800040101010101" pitchFamily="2" charset="-122"/>
              </a:rPr>
              <a:t>在人工智能技术快速发展与广泛应用的同时，生产率增速将如何变化？</a:t>
            </a:r>
            <a:endParaRPr lang="en-US" altLang="zh-CN" sz="2800" dirty="0">
              <a:solidFill>
                <a:srgbClr val="C00000"/>
              </a:solidFill>
              <a:latin typeface="华文隶书" panose="02010800040101010101" pitchFamily="2" charset="-122"/>
              <a:ea typeface="华文隶书" panose="02010800040101010101" pitchFamily="2" charset="-122"/>
            </a:endParaRPr>
          </a:p>
        </p:txBody>
      </p:sp>
      <p:sp>
        <p:nvSpPr>
          <p:cNvPr id="9" name="文本框 8">
            <a:extLst>
              <a:ext uri="{FF2B5EF4-FFF2-40B4-BE49-F238E27FC236}">
                <a16:creationId xmlns:a16="http://schemas.microsoft.com/office/drawing/2014/main" id="{F203679A-143F-F525-78C9-3FD2DD8BB454}"/>
              </a:ext>
            </a:extLst>
          </p:cNvPr>
          <p:cNvSpPr txBox="1"/>
          <p:nvPr>
            <p:custDataLst>
              <p:tags r:id="rId3"/>
            </p:custDataLst>
          </p:nvPr>
        </p:nvSpPr>
        <p:spPr>
          <a:xfrm>
            <a:off x="2438400" y="2786063"/>
            <a:ext cx="1170708"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上升</a:t>
            </a:r>
          </a:p>
        </p:txBody>
      </p:sp>
      <p:sp>
        <p:nvSpPr>
          <p:cNvPr id="10" name="文本框 9">
            <a:extLst>
              <a:ext uri="{FF2B5EF4-FFF2-40B4-BE49-F238E27FC236}">
                <a16:creationId xmlns:a16="http://schemas.microsoft.com/office/drawing/2014/main" id="{283DA718-0F99-B43D-3110-47168C8D7705}"/>
              </a:ext>
            </a:extLst>
          </p:cNvPr>
          <p:cNvSpPr txBox="1"/>
          <p:nvPr>
            <p:custDataLst>
              <p:tags r:id="rId4"/>
            </p:custDataLst>
          </p:nvPr>
        </p:nvSpPr>
        <p:spPr>
          <a:xfrm>
            <a:off x="2438400" y="3643313"/>
            <a:ext cx="1170708"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持平</a:t>
            </a:r>
          </a:p>
        </p:txBody>
      </p:sp>
      <p:sp>
        <p:nvSpPr>
          <p:cNvPr id="11" name="文本框 10">
            <a:extLst>
              <a:ext uri="{FF2B5EF4-FFF2-40B4-BE49-F238E27FC236}">
                <a16:creationId xmlns:a16="http://schemas.microsoft.com/office/drawing/2014/main" id="{35D68EBB-BA45-7452-2E0D-4456B9C74D72}"/>
              </a:ext>
            </a:extLst>
          </p:cNvPr>
          <p:cNvSpPr txBox="1"/>
          <p:nvPr>
            <p:custDataLst>
              <p:tags r:id="rId5"/>
            </p:custDataLst>
          </p:nvPr>
        </p:nvSpPr>
        <p:spPr>
          <a:xfrm>
            <a:off x="2438400" y="4500563"/>
            <a:ext cx="1170708"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下降</a:t>
            </a:r>
          </a:p>
        </p:txBody>
      </p:sp>
      <p:sp>
        <p:nvSpPr>
          <p:cNvPr id="13" name="椭圆 12">
            <a:extLst>
              <a:ext uri="{FF2B5EF4-FFF2-40B4-BE49-F238E27FC236}">
                <a16:creationId xmlns:a16="http://schemas.microsoft.com/office/drawing/2014/main" id="{773A7D47-3D53-84B1-0BFF-136E6796123B}"/>
              </a:ext>
            </a:extLst>
          </p:cNvPr>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010C42D1-F313-4FFF-6F03-54CF719BC9E9}"/>
              </a:ext>
            </a:extLst>
          </p:cNvPr>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FB0D574E-46EA-51C2-732B-DA126472F177}"/>
              </a:ext>
            </a:extLst>
          </p:cNvPr>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CF506922-90BB-2DE1-26BC-AAFC21799EE7}"/>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3" name="组合 22">
            <a:extLst>
              <a:ext uri="{FF2B5EF4-FFF2-40B4-BE49-F238E27FC236}">
                <a16:creationId xmlns:a16="http://schemas.microsoft.com/office/drawing/2014/main" id="{58B72C8B-1DF3-D88D-392D-BEB81F52FB53}"/>
              </a:ext>
            </a:extLst>
          </p:cNvPr>
          <p:cNvGrpSpPr/>
          <p:nvPr/>
        </p:nvGrpSpPr>
        <p:grpSpPr>
          <a:xfrm>
            <a:off x="4153274" y="2028952"/>
            <a:ext cx="7604748" cy="3775472"/>
            <a:chOff x="2520786" y="2442423"/>
            <a:chExt cx="7604748" cy="3775472"/>
          </a:xfrm>
        </p:grpSpPr>
        <p:cxnSp>
          <p:nvCxnSpPr>
            <p:cNvPr id="24" name="直接箭头连接符 23">
              <a:extLst>
                <a:ext uri="{FF2B5EF4-FFF2-40B4-BE49-F238E27FC236}">
                  <a16:creationId xmlns:a16="http://schemas.microsoft.com/office/drawing/2014/main" id="{D714A05C-02B1-DB46-C98C-2DBE2683A16F}"/>
                </a:ext>
              </a:extLst>
            </p:cNvPr>
            <p:cNvCxnSpPr/>
            <p:nvPr/>
          </p:nvCxnSpPr>
          <p:spPr>
            <a:xfrm flipV="1">
              <a:off x="3724857" y="2442424"/>
              <a:ext cx="0" cy="325845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4769C223-DD37-440B-4BD8-D5DD751D7017}"/>
                </a:ext>
              </a:extLst>
            </p:cNvPr>
            <p:cNvCxnSpPr/>
            <p:nvPr/>
          </p:nvCxnSpPr>
          <p:spPr>
            <a:xfrm>
              <a:off x="3724857" y="5700882"/>
              <a:ext cx="5440915"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文本框 25">
              <a:extLst>
                <a:ext uri="{FF2B5EF4-FFF2-40B4-BE49-F238E27FC236}">
                  <a16:creationId xmlns:a16="http://schemas.microsoft.com/office/drawing/2014/main" id="{DF34C59F-1EF1-9A58-9D73-E9FB71309C23}"/>
                </a:ext>
              </a:extLst>
            </p:cNvPr>
            <p:cNvSpPr txBox="1"/>
            <p:nvPr/>
          </p:nvSpPr>
          <p:spPr>
            <a:xfrm>
              <a:off x="9007025" y="5571564"/>
              <a:ext cx="1118509" cy="646331"/>
            </a:xfrm>
            <a:prstGeom prst="rect">
              <a:avLst/>
            </a:prstGeom>
            <a:noFill/>
          </p:spPr>
          <p:txBody>
            <a:bodyPr wrap="square" rtlCol="0">
              <a:spAutoFit/>
            </a:bodyPr>
            <a:lstStyle/>
            <a:p>
              <a:pPr algn="ctr"/>
              <a:r>
                <a:rPr lang="en-US" altLang="zh-CN" dirty="0"/>
                <a:t>AI</a:t>
              </a:r>
              <a:r>
                <a:rPr lang="zh-CN" altLang="en-US" dirty="0"/>
                <a:t>投资增速（</a:t>
              </a:r>
              <a:r>
                <a:rPr lang="en-US" altLang="zh-CN" dirty="0"/>
                <a:t>%</a:t>
              </a:r>
              <a:r>
                <a:rPr lang="zh-CN" altLang="en-US" dirty="0"/>
                <a:t>）</a:t>
              </a:r>
            </a:p>
          </p:txBody>
        </p:sp>
        <p:sp>
          <p:nvSpPr>
            <p:cNvPr id="27" name="文本框 26">
              <a:extLst>
                <a:ext uri="{FF2B5EF4-FFF2-40B4-BE49-F238E27FC236}">
                  <a16:creationId xmlns:a16="http://schemas.microsoft.com/office/drawing/2014/main" id="{42CBFA84-A18D-02E6-F272-906CAC15AA9D}"/>
                </a:ext>
              </a:extLst>
            </p:cNvPr>
            <p:cNvSpPr txBox="1"/>
            <p:nvPr/>
          </p:nvSpPr>
          <p:spPr>
            <a:xfrm>
              <a:off x="2520786" y="2442423"/>
              <a:ext cx="1118509" cy="646331"/>
            </a:xfrm>
            <a:prstGeom prst="rect">
              <a:avLst/>
            </a:prstGeom>
            <a:noFill/>
          </p:spPr>
          <p:txBody>
            <a:bodyPr wrap="square" rtlCol="0">
              <a:spAutoFit/>
            </a:bodyPr>
            <a:lstStyle/>
            <a:p>
              <a:pPr algn="ctr"/>
              <a:r>
                <a:rPr lang="zh-CN" altLang="en-US" dirty="0"/>
                <a:t>生产率</a:t>
              </a:r>
              <a:endParaRPr lang="en-US" altLang="zh-CN" dirty="0"/>
            </a:p>
            <a:p>
              <a:pPr algn="ctr"/>
              <a:r>
                <a:rPr lang="zh-CN" altLang="en-US" dirty="0"/>
                <a:t>增速（</a:t>
              </a:r>
              <a:r>
                <a:rPr lang="en-US" altLang="zh-CN" dirty="0"/>
                <a:t>%</a:t>
              </a:r>
              <a:r>
                <a:rPr lang="zh-CN" altLang="en-US" dirty="0"/>
                <a:t>）</a:t>
              </a:r>
            </a:p>
          </p:txBody>
        </p:sp>
        <p:cxnSp>
          <p:nvCxnSpPr>
            <p:cNvPr id="28" name="直接连接符 27">
              <a:extLst>
                <a:ext uri="{FF2B5EF4-FFF2-40B4-BE49-F238E27FC236}">
                  <a16:creationId xmlns:a16="http://schemas.microsoft.com/office/drawing/2014/main" id="{DBBF99DE-843C-9CB3-0058-A1729A05DFD7}"/>
                </a:ext>
              </a:extLst>
            </p:cNvPr>
            <p:cNvCxnSpPr/>
            <p:nvPr/>
          </p:nvCxnSpPr>
          <p:spPr>
            <a:xfrm flipV="1">
              <a:off x="3955143" y="2800563"/>
              <a:ext cx="4512001" cy="102983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29" name="直接连接符 28">
              <a:extLst>
                <a:ext uri="{FF2B5EF4-FFF2-40B4-BE49-F238E27FC236}">
                  <a16:creationId xmlns:a16="http://schemas.microsoft.com/office/drawing/2014/main" id="{258A252E-57F1-3709-FDD6-618E239E91E7}"/>
                </a:ext>
              </a:extLst>
            </p:cNvPr>
            <p:cNvCxnSpPr/>
            <p:nvPr/>
          </p:nvCxnSpPr>
          <p:spPr>
            <a:xfrm>
              <a:off x="3955143" y="4071652"/>
              <a:ext cx="4593771" cy="0"/>
            </a:xfrm>
            <a:prstGeom prst="line">
              <a:avLst/>
            </a:prstGeom>
            <a:ln w="317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0" name="直接连接符 29">
              <a:extLst>
                <a:ext uri="{FF2B5EF4-FFF2-40B4-BE49-F238E27FC236}">
                  <a16:creationId xmlns:a16="http://schemas.microsoft.com/office/drawing/2014/main" id="{0BF0039F-58D8-9184-FB9E-F00CF75CD9CC}"/>
                </a:ext>
              </a:extLst>
            </p:cNvPr>
            <p:cNvCxnSpPr/>
            <p:nvPr/>
          </p:nvCxnSpPr>
          <p:spPr>
            <a:xfrm>
              <a:off x="3955143" y="4301180"/>
              <a:ext cx="4512001" cy="928915"/>
            </a:xfrm>
            <a:prstGeom prst="line">
              <a:avLst/>
            </a:prstGeom>
            <a:ln w="31750">
              <a:solidFill>
                <a:srgbClr val="0070C0"/>
              </a:solidFill>
            </a:ln>
          </p:spPr>
          <p:style>
            <a:lnRef idx="1">
              <a:schemeClr val="accent4"/>
            </a:lnRef>
            <a:fillRef idx="0">
              <a:schemeClr val="accent4"/>
            </a:fillRef>
            <a:effectRef idx="0">
              <a:schemeClr val="accent4"/>
            </a:effectRef>
            <a:fontRef idx="minor">
              <a:schemeClr val="tx1"/>
            </a:fontRef>
          </p:style>
        </p:cxnSp>
        <p:sp>
          <p:nvSpPr>
            <p:cNvPr id="31" name="文本框 30">
              <a:extLst>
                <a:ext uri="{FF2B5EF4-FFF2-40B4-BE49-F238E27FC236}">
                  <a16:creationId xmlns:a16="http://schemas.microsoft.com/office/drawing/2014/main" id="{4A4663DA-F03D-447C-185A-15BBF78AECA4}"/>
                </a:ext>
              </a:extLst>
            </p:cNvPr>
            <p:cNvSpPr txBox="1"/>
            <p:nvPr/>
          </p:nvSpPr>
          <p:spPr>
            <a:xfrm>
              <a:off x="8563737" y="2518929"/>
              <a:ext cx="1204070" cy="369332"/>
            </a:xfrm>
            <a:prstGeom prst="rect">
              <a:avLst/>
            </a:prstGeom>
            <a:noFill/>
          </p:spPr>
          <p:txBody>
            <a:bodyPr wrap="square" rtlCol="0">
              <a:spAutoFit/>
            </a:bodyPr>
            <a:lstStyle/>
            <a:p>
              <a:pPr algn="ctr"/>
              <a:r>
                <a:rPr lang="en-US" altLang="zh-CN" b="1" dirty="0"/>
                <a:t>A </a:t>
              </a:r>
              <a:r>
                <a:rPr lang="zh-CN" altLang="en-US" b="1" dirty="0"/>
                <a:t>上升</a:t>
              </a:r>
            </a:p>
          </p:txBody>
        </p:sp>
        <p:sp>
          <p:nvSpPr>
            <p:cNvPr id="32" name="文本框 31">
              <a:extLst>
                <a:ext uri="{FF2B5EF4-FFF2-40B4-BE49-F238E27FC236}">
                  <a16:creationId xmlns:a16="http://schemas.microsoft.com/office/drawing/2014/main" id="{A333BEA3-DA3F-D4E4-302E-0FE7CC80B119}"/>
                </a:ext>
              </a:extLst>
            </p:cNvPr>
            <p:cNvSpPr txBox="1"/>
            <p:nvPr/>
          </p:nvSpPr>
          <p:spPr>
            <a:xfrm>
              <a:off x="8535619" y="3886986"/>
              <a:ext cx="1204070" cy="369332"/>
            </a:xfrm>
            <a:prstGeom prst="rect">
              <a:avLst/>
            </a:prstGeom>
            <a:noFill/>
          </p:spPr>
          <p:txBody>
            <a:bodyPr wrap="square" rtlCol="0">
              <a:spAutoFit/>
            </a:bodyPr>
            <a:lstStyle/>
            <a:p>
              <a:pPr algn="ctr"/>
              <a:r>
                <a:rPr lang="en-US" altLang="zh-CN" b="1" dirty="0"/>
                <a:t>B </a:t>
              </a:r>
              <a:r>
                <a:rPr lang="zh-CN" altLang="en-US" b="1" dirty="0"/>
                <a:t>持平</a:t>
              </a:r>
            </a:p>
          </p:txBody>
        </p:sp>
        <p:sp>
          <p:nvSpPr>
            <p:cNvPr id="33" name="文本框 32">
              <a:extLst>
                <a:ext uri="{FF2B5EF4-FFF2-40B4-BE49-F238E27FC236}">
                  <a16:creationId xmlns:a16="http://schemas.microsoft.com/office/drawing/2014/main" id="{8C12DCD3-8843-F508-F38E-C557E7B52E42}"/>
                </a:ext>
              </a:extLst>
            </p:cNvPr>
            <p:cNvSpPr txBox="1"/>
            <p:nvPr/>
          </p:nvSpPr>
          <p:spPr>
            <a:xfrm>
              <a:off x="8566012" y="5027181"/>
              <a:ext cx="1204070" cy="369332"/>
            </a:xfrm>
            <a:prstGeom prst="rect">
              <a:avLst/>
            </a:prstGeom>
            <a:noFill/>
          </p:spPr>
          <p:txBody>
            <a:bodyPr wrap="square" rtlCol="0">
              <a:spAutoFit/>
            </a:bodyPr>
            <a:lstStyle/>
            <a:p>
              <a:pPr algn="ctr"/>
              <a:r>
                <a:rPr lang="en-US" altLang="zh-CN" b="1" dirty="0"/>
                <a:t>C </a:t>
              </a:r>
              <a:r>
                <a:rPr lang="zh-CN" altLang="en-US" b="1" dirty="0"/>
                <a:t>下降</a:t>
              </a:r>
            </a:p>
          </p:txBody>
        </p:sp>
      </p:grpSp>
      <p:grpSp>
        <p:nvGrpSpPr>
          <p:cNvPr id="22" name="组合 21">
            <a:extLst>
              <a:ext uri="{FF2B5EF4-FFF2-40B4-BE49-F238E27FC236}">
                <a16:creationId xmlns:a16="http://schemas.microsoft.com/office/drawing/2014/main" id="{7DCC1D32-C117-7954-E43D-4C67C20944F5}"/>
              </a:ext>
            </a:extLst>
          </p:cNvPr>
          <p:cNvGrpSpPr/>
          <p:nvPr>
            <p:custDataLst>
              <p:tags r:id="rId10"/>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17693685-BD5B-7115-BC3C-451D177F67A4}"/>
                </a:ext>
              </a:extLst>
            </p:cNvPr>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ColorBlock">
              <a:extLst>
                <a:ext uri="{FF2B5EF4-FFF2-40B4-BE49-F238E27FC236}">
                  <a16:creationId xmlns:a16="http://schemas.microsoft.com/office/drawing/2014/main" id="{C6B7CA74-A6B6-C544-1016-DE63487F8296}"/>
                </a:ext>
              </a:extLst>
            </p:cNvPr>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TypeText">
              <a:extLst>
                <a:ext uri="{FF2B5EF4-FFF2-40B4-BE49-F238E27FC236}">
                  <a16:creationId xmlns:a16="http://schemas.microsoft.com/office/drawing/2014/main" id="{E2165335-FCEC-5630-826F-8878F7E42BFC}"/>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21" name="TipText">
              <a:extLst>
                <a:ext uri="{FF2B5EF4-FFF2-40B4-BE49-F238E27FC236}">
                  <a16:creationId xmlns:a16="http://schemas.microsoft.com/office/drawing/2014/main" id="{B62FD8E3-8088-ABCE-0F70-DBA6F1F43DD4}"/>
                </a:ext>
              </a:extLst>
            </p:cNvPr>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7" name="图片 6">
            <a:extLst>
              <a:ext uri="{FF2B5EF4-FFF2-40B4-BE49-F238E27FC236}">
                <a16:creationId xmlns:a16="http://schemas.microsoft.com/office/drawing/2014/main" id="{33394CF7-0DE7-D74B-CF6D-5DB7D24A838A}"/>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9233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10207734" cy="441325"/>
          </a:xfrm>
        </p:spPr>
        <p:txBody>
          <a:bodyPr/>
          <a:lstStyle/>
          <a:p>
            <a:r>
              <a:rPr lang="zh-CN" altLang="en-US" dirty="0">
                <a:solidFill>
                  <a:schemeClr val="accent1"/>
                </a:solidFill>
              </a:rPr>
              <a:t>第三节 人工智能经济学的研究内容、系统分类与研究方法</a:t>
            </a:r>
          </a:p>
        </p:txBody>
      </p:sp>
      <p:sp>
        <p:nvSpPr>
          <p:cNvPr id="21" name="文本框 20">
            <a:extLst>
              <a:ext uri="{FF2B5EF4-FFF2-40B4-BE49-F238E27FC236}">
                <a16:creationId xmlns:a16="http://schemas.microsoft.com/office/drawing/2014/main" id="{B4BAA79D-2BA9-49EA-A751-B89F829109BD}"/>
              </a:ext>
            </a:extLst>
          </p:cNvPr>
          <p:cNvSpPr txBox="1"/>
          <p:nvPr/>
        </p:nvSpPr>
        <p:spPr>
          <a:xfrm>
            <a:off x="430069" y="774618"/>
            <a:ext cx="10874220" cy="1335622"/>
          </a:xfrm>
          <a:prstGeom prst="rect">
            <a:avLst/>
          </a:prstGeom>
          <a:noFill/>
        </p:spPr>
        <p:txBody>
          <a:bodyPr wrap="square" rtlCol="0">
            <a:spAutoFit/>
          </a:bodyPr>
          <a:lstStyle/>
          <a:p>
            <a:pPr>
              <a:lnSpc>
                <a:spcPct val="150000"/>
              </a:lnSpc>
            </a:pPr>
            <a:r>
              <a:rPr lang="zh-CN" altLang="en-US" sz="2000" b="1" dirty="0"/>
              <a:t>人工智能与现代生产力悖论问题</a:t>
            </a:r>
            <a:endParaRPr lang="en-US" altLang="zh-CN" sz="2000" b="1" dirty="0"/>
          </a:p>
          <a:p>
            <a:pPr marL="457200" lvl="0" indent="-457200" algn="just" eaLnBrk="0" fontAlgn="base" hangingPunct="0">
              <a:lnSpc>
                <a:spcPct val="150000"/>
              </a:lnSpc>
              <a:spcBef>
                <a:spcPct val="0"/>
              </a:spcBef>
              <a:spcAft>
                <a:spcPct val="0"/>
              </a:spcAft>
              <a:buFont typeface="Wingdings" panose="05000000000000000000" pitchFamily="2" charset="2"/>
              <a:buChar char="Ø"/>
            </a:pPr>
            <a:r>
              <a:rPr lang="en-US" altLang="zh-CN" dirty="0">
                <a:latin typeface="Arial" panose="020B0604020202020204" pitchFamily="34" charset="0"/>
                <a:hlinkClick r:id="rId4"/>
              </a:rPr>
              <a:t>Erik Brynjolfsson</a:t>
            </a:r>
            <a:r>
              <a:rPr lang="zh-CN" altLang="en-US" dirty="0">
                <a:latin typeface="Arial" panose="020B0604020202020204" pitchFamily="34" charset="0"/>
                <a:hlinkClick r:id="rId4"/>
              </a:rPr>
              <a:t>等，</a:t>
            </a:r>
            <a:r>
              <a:rPr lang="en-US" altLang="zh-CN" dirty="0">
                <a:latin typeface="Arial" panose="020B0604020202020204" pitchFamily="34" charset="0"/>
                <a:hlinkClick r:id="rId4"/>
              </a:rPr>
              <a:t>《Artificial Intelligence and the Modern Productivity Paradox: A Clash of Expectations and Statistics》</a:t>
            </a:r>
            <a:r>
              <a:rPr lang="zh-CN" altLang="en-US" dirty="0">
                <a:latin typeface="Arial" panose="020B0604020202020204" pitchFamily="34" charset="0"/>
                <a:hlinkClick r:id="rId4"/>
              </a:rPr>
              <a:t>，</a:t>
            </a:r>
            <a:r>
              <a:rPr lang="en-US" altLang="zh-CN" dirty="0">
                <a:latin typeface="Arial" panose="020B0604020202020204" pitchFamily="34" charset="0"/>
                <a:hlinkClick r:id="rId4"/>
              </a:rPr>
              <a:t>NBER</a:t>
            </a:r>
            <a:r>
              <a:rPr lang="zh-CN" altLang="en-US" dirty="0">
                <a:latin typeface="Arial" panose="020B0604020202020204" pitchFamily="34" charset="0"/>
                <a:hlinkClick r:id="rId4"/>
              </a:rPr>
              <a:t>，</a:t>
            </a:r>
            <a:r>
              <a:rPr lang="en-US" altLang="zh-CN" dirty="0">
                <a:latin typeface="Arial" panose="020B0604020202020204" pitchFamily="34" charset="0"/>
                <a:hlinkClick r:id="rId4"/>
              </a:rPr>
              <a:t>2017.11</a:t>
            </a:r>
            <a:endParaRPr lang="en-US" altLang="zh-CN" dirty="0">
              <a:latin typeface="Arial" panose="020B0604020202020204" pitchFamily="34" charset="0"/>
            </a:endParaRPr>
          </a:p>
        </p:txBody>
      </p:sp>
      <p:pic>
        <p:nvPicPr>
          <p:cNvPr id="22" name="图片 21">
            <a:extLst>
              <a:ext uri="{FF2B5EF4-FFF2-40B4-BE49-F238E27FC236}">
                <a16:creationId xmlns:a16="http://schemas.microsoft.com/office/drawing/2014/main" id="{3D8E75A3-114B-4DD6-A72F-709FD81C62FC}"/>
              </a:ext>
            </a:extLst>
          </p:cNvPr>
          <p:cNvPicPr>
            <a:picLocks noChangeAspect="1"/>
          </p:cNvPicPr>
          <p:nvPr/>
        </p:nvPicPr>
        <p:blipFill>
          <a:blip r:embed="rId5"/>
          <a:stretch>
            <a:fillRect/>
          </a:stretch>
        </p:blipFill>
        <p:spPr>
          <a:xfrm>
            <a:off x="7799212" y="4014042"/>
            <a:ext cx="3739062" cy="2703543"/>
          </a:xfrm>
          <a:prstGeom prst="rect">
            <a:avLst/>
          </a:prstGeom>
        </p:spPr>
      </p:pic>
      <p:sp>
        <p:nvSpPr>
          <p:cNvPr id="2" name="文本框 1">
            <a:extLst>
              <a:ext uri="{FF2B5EF4-FFF2-40B4-BE49-F238E27FC236}">
                <a16:creationId xmlns:a16="http://schemas.microsoft.com/office/drawing/2014/main" id="{7C79EFFD-1EA6-4D20-9A78-C22EEABA5970}"/>
              </a:ext>
            </a:extLst>
          </p:cNvPr>
          <p:cNvSpPr txBox="1"/>
          <p:nvPr/>
        </p:nvSpPr>
        <p:spPr>
          <a:xfrm>
            <a:off x="423757" y="2164397"/>
            <a:ext cx="6296541" cy="4136389"/>
          </a:xfrm>
          <a:prstGeom prst="rect">
            <a:avLst/>
          </a:prstGeom>
          <a:noFill/>
        </p:spPr>
        <p:txBody>
          <a:bodyPr wrap="square" rtlCol="0">
            <a:spAutoFit/>
          </a:bodyPr>
          <a:lstStyle/>
          <a:p>
            <a:pPr marL="285750" indent="-285750" algn="just">
              <a:lnSpc>
                <a:spcPct val="150000"/>
              </a:lnSpc>
              <a:spcBef>
                <a:spcPts val="1200"/>
              </a:spcBef>
              <a:buFont typeface="Wingdings" panose="05000000000000000000" pitchFamily="2" charset="2"/>
              <a:buChar char="Ø"/>
            </a:pPr>
            <a:r>
              <a:rPr lang="zh-CN" altLang="en-US" b="1" dirty="0"/>
              <a:t>“现代生产率悖论”：</a:t>
            </a:r>
            <a:r>
              <a:rPr lang="en-US" altLang="zh-CN" dirty="0"/>
              <a:t>AI</a:t>
            </a:r>
            <a:r>
              <a:rPr lang="zh-CN" altLang="en-US" dirty="0"/>
              <a:t>展现出超越人类的能力，科技公司的市值飙升，但宏观经济数据显示，过去十年间生产率增长已下降近半，多数人实际收入停滞。 </a:t>
            </a:r>
            <a:endParaRPr lang="en-US" altLang="zh-CN" dirty="0"/>
          </a:p>
          <a:p>
            <a:pPr marL="285750" indent="-285750" algn="just">
              <a:lnSpc>
                <a:spcPct val="150000"/>
              </a:lnSpc>
              <a:spcBef>
                <a:spcPts val="1200"/>
              </a:spcBef>
              <a:buFont typeface="Wingdings" panose="05000000000000000000" pitchFamily="2" charset="2"/>
              <a:buChar char="Ø"/>
            </a:pPr>
            <a:r>
              <a:rPr lang="zh-CN" altLang="en-US" b="1" dirty="0"/>
              <a:t>如何解释</a:t>
            </a:r>
            <a:r>
              <a:rPr lang="en-US" altLang="zh-CN" b="1" dirty="0"/>
              <a:t>AI</a:t>
            </a:r>
            <a:r>
              <a:rPr lang="zh-CN" altLang="en-US" b="1" dirty="0"/>
              <a:t>发展与生产率放缓的并存？</a:t>
            </a:r>
            <a:endParaRPr lang="en-US" altLang="zh-CN" b="1" dirty="0"/>
          </a:p>
          <a:p>
            <a:pPr marL="800100" lvl="1" indent="-342900" algn="just">
              <a:lnSpc>
                <a:spcPct val="150000"/>
              </a:lnSpc>
              <a:spcBef>
                <a:spcPts val="1200"/>
              </a:spcBef>
              <a:buFont typeface="+mj-lt"/>
              <a:buAutoNum type="arabicPeriod"/>
            </a:pPr>
            <a:r>
              <a:rPr lang="zh-CN" altLang="en-US" dirty="0"/>
              <a:t>错误希望（</a:t>
            </a:r>
            <a:r>
              <a:rPr lang="en-US" altLang="zh-CN" dirty="0"/>
              <a:t>False Hopes</a:t>
            </a:r>
            <a:r>
              <a:rPr lang="zh-CN" altLang="en-US" dirty="0"/>
              <a:t>）</a:t>
            </a:r>
            <a:endParaRPr lang="en-US" altLang="zh-CN" dirty="0"/>
          </a:p>
          <a:p>
            <a:pPr marL="800100" lvl="1" indent="-342900" algn="just">
              <a:lnSpc>
                <a:spcPct val="150000"/>
              </a:lnSpc>
              <a:spcBef>
                <a:spcPts val="1200"/>
              </a:spcBef>
              <a:buFont typeface="+mj-lt"/>
              <a:buAutoNum type="arabicPeriod"/>
            </a:pPr>
            <a:r>
              <a:rPr lang="zh-CN" altLang="en-US" dirty="0"/>
              <a:t>统计偏误（</a:t>
            </a:r>
            <a:r>
              <a:rPr lang="en-US" altLang="zh-CN" dirty="0"/>
              <a:t>Mismeasurement</a:t>
            </a:r>
            <a:r>
              <a:rPr lang="zh-CN" altLang="en-US" dirty="0"/>
              <a:t>）</a:t>
            </a:r>
            <a:endParaRPr lang="en-US" altLang="zh-CN" dirty="0"/>
          </a:p>
          <a:p>
            <a:pPr marL="800100" lvl="1" indent="-342900" algn="just">
              <a:lnSpc>
                <a:spcPct val="150000"/>
              </a:lnSpc>
              <a:spcBef>
                <a:spcPts val="1200"/>
              </a:spcBef>
              <a:buFont typeface="+mj-lt"/>
              <a:buAutoNum type="arabicPeriod"/>
            </a:pPr>
            <a:r>
              <a:rPr lang="zh-CN" altLang="en-US" dirty="0"/>
              <a:t>分配不均（</a:t>
            </a:r>
            <a:r>
              <a:rPr lang="en-US" altLang="zh-CN" dirty="0"/>
              <a:t>Redistribution</a:t>
            </a:r>
            <a:r>
              <a:rPr lang="zh-CN" altLang="en-US" dirty="0"/>
              <a:t>）</a:t>
            </a:r>
            <a:endParaRPr lang="en-US" altLang="zh-CN" dirty="0"/>
          </a:p>
          <a:p>
            <a:pPr marL="800100" lvl="1" indent="-342900" algn="just">
              <a:lnSpc>
                <a:spcPct val="150000"/>
              </a:lnSpc>
              <a:spcBef>
                <a:spcPts val="1200"/>
              </a:spcBef>
              <a:buFont typeface="+mj-lt"/>
              <a:buAutoNum type="arabicPeriod"/>
            </a:pPr>
            <a:r>
              <a:rPr lang="zh-CN" altLang="en-US" dirty="0"/>
              <a:t>实施滞后（</a:t>
            </a:r>
            <a:r>
              <a:rPr lang="en-US" altLang="zh-CN" dirty="0"/>
              <a:t>Implementation Lags</a:t>
            </a:r>
            <a:r>
              <a:rPr lang="zh-CN" altLang="en-US" dirty="0"/>
              <a:t>）</a:t>
            </a:r>
          </a:p>
        </p:txBody>
      </p:sp>
      <p:pic>
        <p:nvPicPr>
          <p:cNvPr id="2050" name="Picture 2" descr="图片">
            <a:extLst>
              <a:ext uri="{FF2B5EF4-FFF2-40B4-BE49-F238E27FC236}">
                <a16:creationId xmlns:a16="http://schemas.microsoft.com/office/drawing/2014/main" id="{E266AF9C-BD2C-467A-B4BB-8B31DD9FD6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064" y="1828215"/>
            <a:ext cx="2156065" cy="12212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图片">
            <a:extLst>
              <a:ext uri="{FF2B5EF4-FFF2-40B4-BE49-F238E27FC236}">
                <a16:creationId xmlns:a16="http://schemas.microsoft.com/office/drawing/2014/main" id="{38BFF907-B3D5-4A37-948E-7B5155E663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73895" y="1712766"/>
            <a:ext cx="1385250" cy="17933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图片">
            <a:extLst>
              <a:ext uri="{FF2B5EF4-FFF2-40B4-BE49-F238E27FC236}">
                <a16:creationId xmlns:a16="http://schemas.microsoft.com/office/drawing/2014/main" id="{5D3B0069-86A7-4687-9BE0-D4083AE6E2C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79416" y="1712766"/>
            <a:ext cx="1449745" cy="160669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6F6FEB3-80F6-43B6-BCE9-E7489F1AC12B}"/>
              </a:ext>
            </a:extLst>
          </p:cNvPr>
          <p:cNvSpPr txBox="1"/>
          <p:nvPr/>
        </p:nvSpPr>
        <p:spPr>
          <a:xfrm>
            <a:off x="6553727" y="3611217"/>
            <a:ext cx="5638273" cy="307777"/>
          </a:xfrm>
          <a:prstGeom prst="rect">
            <a:avLst/>
          </a:prstGeom>
          <a:noFill/>
        </p:spPr>
        <p:txBody>
          <a:bodyPr wrap="square" rtlCol="0">
            <a:spAutoFit/>
          </a:bodyPr>
          <a:lstStyle/>
          <a:p>
            <a:pPr algn="ctr"/>
            <a:r>
              <a:rPr lang="en-US" altLang="zh-CN" sz="1400" b="0" i="0" dirty="0">
                <a:effectLst/>
                <a:latin typeface="PingFang SC"/>
                <a:hlinkClick r:id="rId9"/>
              </a:rPr>
              <a:t>2025-09-11</a:t>
            </a:r>
            <a:r>
              <a:rPr lang="zh-CN" altLang="en-US" sz="1400" b="0" i="0" dirty="0">
                <a:effectLst/>
                <a:latin typeface="PingFang SC"/>
                <a:hlinkClick r:id="rId9"/>
              </a:rPr>
              <a:t>，超</a:t>
            </a:r>
            <a:r>
              <a:rPr lang="en-US" altLang="zh-CN" sz="1400" b="0" i="0" dirty="0">
                <a:effectLst/>
                <a:latin typeface="PingFang SC"/>
                <a:hlinkClick r:id="rId9"/>
              </a:rPr>
              <a:t>3300</a:t>
            </a:r>
            <a:r>
              <a:rPr lang="zh-CN" altLang="en-US" sz="1400" b="0" i="0" dirty="0">
                <a:effectLst/>
                <a:latin typeface="PingFang SC"/>
                <a:hlinkClick r:id="rId9"/>
              </a:rPr>
              <a:t>股飘红，</a:t>
            </a:r>
            <a:r>
              <a:rPr lang="en-US" altLang="zh-CN" sz="1400" b="0" i="0" dirty="0">
                <a:effectLst/>
                <a:latin typeface="PingFang SC"/>
                <a:hlinkClick r:id="rId9"/>
              </a:rPr>
              <a:t>AI</a:t>
            </a:r>
            <a:r>
              <a:rPr lang="zh-CN" altLang="en-US" sz="1400" b="0" i="0" dirty="0">
                <a:effectLst/>
                <a:latin typeface="PingFang SC"/>
                <a:hlinkClick r:id="rId9"/>
              </a:rPr>
              <a:t>产业链集体大爆发，寒武纪涨超</a:t>
            </a:r>
            <a:r>
              <a:rPr lang="en-US" altLang="zh-CN" sz="1400" b="0" i="0" dirty="0">
                <a:effectLst/>
                <a:latin typeface="PingFang SC"/>
                <a:hlinkClick r:id="rId9"/>
              </a:rPr>
              <a:t>10%</a:t>
            </a:r>
            <a:endParaRPr lang="en-US" altLang="zh-CN" sz="1400" b="0" i="0" dirty="0">
              <a:effectLst/>
              <a:latin typeface="PingFang SC"/>
            </a:endParaRPr>
          </a:p>
        </p:txBody>
      </p:sp>
    </p:spTree>
    <p:custDataLst>
      <p:tags r:id="rId1"/>
    </p:custDataLst>
    <p:extLst>
      <p:ext uri="{BB962C8B-B14F-4D97-AF65-F5344CB8AC3E}">
        <p14:creationId xmlns:p14="http://schemas.microsoft.com/office/powerpoint/2010/main" val="397924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9554591" cy="441325"/>
          </a:xfrm>
        </p:spPr>
        <p:txBody>
          <a:bodyPr/>
          <a:lstStyle/>
          <a:p>
            <a:r>
              <a:rPr lang="zh-CN" altLang="en-US" dirty="0">
                <a:solidFill>
                  <a:schemeClr val="accent1"/>
                </a:solidFill>
              </a:rPr>
              <a:t>第三节 人工智能经济学的研究内容、系统分类与研究方法</a:t>
            </a:r>
          </a:p>
        </p:txBody>
      </p:sp>
      <p:sp>
        <p:nvSpPr>
          <p:cNvPr id="21" name="文本框 20">
            <a:extLst>
              <a:ext uri="{FF2B5EF4-FFF2-40B4-BE49-F238E27FC236}">
                <a16:creationId xmlns:a16="http://schemas.microsoft.com/office/drawing/2014/main" id="{B4BAA79D-2BA9-49EA-A751-B89F829109BD}"/>
              </a:ext>
            </a:extLst>
          </p:cNvPr>
          <p:cNvSpPr txBox="1"/>
          <p:nvPr/>
        </p:nvSpPr>
        <p:spPr>
          <a:xfrm>
            <a:off x="317823" y="1124881"/>
            <a:ext cx="5709474" cy="2120452"/>
          </a:xfrm>
          <a:prstGeom prst="rect">
            <a:avLst/>
          </a:prstGeom>
          <a:noFill/>
          <a:ln w="19050">
            <a:solidFill>
              <a:schemeClr val="accent1"/>
            </a:solidFill>
            <a:prstDash val="dash"/>
          </a:ln>
        </p:spPr>
        <p:txBody>
          <a:bodyPr wrap="square" rtlCol="0">
            <a:spAutoFit/>
          </a:bodyPr>
          <a:lstStyle/>
          <a:p>
            <a:pPr marL="457200" lvl="0" indent="-45720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理论框架：</a:t>
            </a:r>
            <a:r>
              <a:rPr lang="en-US" altLang="zh-CN" b="1" dirty="0">
                <a:latin typeface="Arial" panose="020B0604020202020204" pitchFamily="34" charset="0"/>
              </a:rPr>
              <a:t>AI</a:t>
            </a:r>
            <a:r>
              <a:rPr lang="zh-CN" altLang="en-US" b="1" dirty="0">
                <a:latin typeface="Arial" panose="020B0604020202020204" pitchFamily="34" charset="0"/>
              </a:rPr>
              <a:t>作为通用目的技术（</a:t>
            </a:r>
            <a:r>
              <a:rPr lang="en-US" altLang="zh-CN" b="1" dirty="0">
                <a:latin typeface="Arial" panose="020B0604020202020204" pitchFamily="34" charset="0"/>
              </a:rPr>
              <a:t>GPT</a:t>
            </a:r>
            <a:r>
              <a:rPr lang="zh-CN" altLang="en-US" b="1" dirty="0">
                <a:latin typeface="Arial" panose="020B0604020202020204" pitchFamily="34" charset="0"/>
              </a:rPr>
              <a:t>）</a:t>
            </a:r>
            <a:endParaRPr lang="en-US" altLang="zh-CN"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p"/>
            </a:pPr>
            <a:r>
              <a:rPr lang="zh-CN" altLang="en-US" dirty="0">
                <a:latin typeface="Arial" panose="020B0604020202020204" pitchFamily="34" charset="0"/>
              </a:rPr>
              <a:t>类比蒸汽机、电力、计算机 → 颠覆性潜力需长期积累</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p"/>
            </a:pPr>
            <a:r>
              <a:rPr lang="zh-CN" altLang="en-US" dirty="0">
                <a:latin typeface="Arial" panose="020B0604020202020204" pitchFamily="34" charset="0"/>
              </a:rPr>
              <a:t>依赖互补性创新：组织流程再造、技能培训、供应链重构等</a:t>
            </a:r>
            <a:endParaRPr lang="en-US" altLang="zh-CN" dirty="0">
              <a:latin typeface="Arial" panose="020B0604020202020204" pitchFamily="34" charset="0"/>
            </a:endParaRPr>
          </a:p>
        </p:txBody>
      </p:sp>
      <p:sp>
        <p:nvSpPr>
          <p:cNvPr id="11" name="文本框 10">
            <a:extLst>
              <a:ext uri="{FF2B5EF4-FFF2-40B4-BE49-F238E27FC236}">
                <a16:creationId xmlns:a16="http://schemas.microsoft.com/office/drawing/2014/main" id="{12C6A9C7-F7C9-4566-A1D9-E892138732F4}"/>
              </a:ext>
            </a:extLst>
          </p:cNvPr>
          <p:cNvSpPr txBox="1"/>
          <p:nvPr/>
        </p:nvSpPr>
        <p:spPr>
          <a:xfrm>
            <a:off x="6220560" y="1124881"/>
            <a:ext cx="5709474" cy="2118529"/>
          </a:xfrm>
          <a:prstGeom prst="rect">
            <a:avLst/>
          </a:prstGeom>
          <a:noFill/>
          <a:ln w="19050">
            <a:solidFill>
              <a:schemeClr val="accent1"/>
            </a:solidFill>
            <a:prstDash val="dash"/>
          </a:ln>
        </p:spPr>
        <p:txBody>
          <a:bodyPr wrap="square" rtlCol="0">
            <a:spAutoFit/>
          </a:bodyPr>
          <a:lstStyle/>
          <a:p>
            <a:pPr marL="457200" lvl="0" indent="-45720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历史证据：电力的教训</a:t>
            </a:r>
            <a:endParaRPr lang="en-US" altLang="zh-CN"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p"/>
            </a:pPr>
            <a:r>
              <a:rPr lang="zh-CN" altLang="en-US" dirty="0">
                <a:latin typeface="Arial" panose="020B0604020202020204" pitchFamily="34" charset="0"/>
              </a:rPr>
              <a:t>电力发明后 → 数十年生产率增长缓慢</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p"/>
            </a:pPr>
            <a:r>
              <a:rPr lang="zh-CN" altLang="en-US" dirty="0">
                <a:latin typeface="Arial" panose="020B0604020202020204" pitchFamily="34" charset="0"/>
              </a:rPr>
              <a:t>直到工厂布局改造为分布式电力→爆发式增长</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p"/>
            </a:pPr>
            <a:r>
              <a:rPr lang="zh-CN" altLang="en-US" dirty="0">
                <a:latin typeface="Arial" panose="020B0604020202020204" pitchFamily="34" charset="0"/>
              </a:rPr>
              <a:t>历史上颠覆性技术的经济影响存在显著滞后性</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p"/>
            </a:pPr>
            <a:endParaRPr lang="en-US" altLang="zh-CN" dirty="0">
              <a:latin typeface="Arial" panose="020B0604020202020204" pitchFamily="34" charset="0"/>
            </a:endParaRPr>
          </a:p>
        </p:txBody>
      </p:sp>
      <p:sp>
        <p:nvSpPr>
          <p:cNvPr id="12" name="文本框 11">
            <a:extLst>
              <a:ext uri="{FF2B5EF4-FFF2-40B4-BE49-F238E27FC236}">
                <a16:creationId xmlns:a16="http://schemas.microsoft.com/office/drawing/2014/main" id="{3DA413DE-7563-4C03-A79B-07389C8904C0}"/>
              </a:ext>
            </a:extLst>
          </p:cNvPr>
          <p:cNvSpPr txBox="1"/>
          <p:nvPr/>
        </p:nvSpPr>
        <p:spPr>
          <a:xfrm>
            <a:off x="317823" y="3727567"/>
            <a:ext cx="5709474" cy="2120452"/>
          </a:xfrm>
          <a:prstGeom prst="rect">
            <a:avLst/>
          </a:prstGeom>
          <a:noFill/>
          <a:ln w="19050">
            <a:solidFill>
              <a:schemeClr val="accent1"/>
            </a:solidFill>
            <a:prstDash val="dash"/>
          </a:ln>
        </p:spPr>
        <p:txBody>
          <a:bodyPr wrap="square" rtlCol="0">
            <a:spAutoFit/>
          </a:bodyPr>
          <a:lstStyle/>
          <a:p>
            <a:pPr marL="457200" lvl="0" indent="-457200" algn="just" eaLnBrk="0" fontAlgn="base" hangingPunct="0">
              <a:lnSpc>
                <a:spcPct val="150000"/>
              </a:lnSpc>
              <a:spcBef>
                <a:spcPct val="0"/>
              </a:spcBef>
              <a:spcAft>
                <a:spcPct val="0"/>
              </a:spcAft>
              <a:buFont typeface="Wingdings" panose="05000000000000000000" pitchFamily="2" charset="2"/>
              <a:buChar char="Ø"/>
            </a:pPr>
            <a:r>
              <a:rPr lang="en-US" altLang="zh-CN" b="1" dirty="0">
                <a:latin typeface="Arial" panose="020B0604020202020204" pitchFamily="34" charset="0"/>
              </a:rPr>
              <a:t>J</a:t>
            </a:r>
            <a:r>
              <a:rPr lang="zh-CN" altLang="en-US" b="1" dirty="0">
                <a:latin typeface="Arial" panose="020B0604020202020204" pitchFamily="34" charset="0"/>
              </a:rPr>
              <a:t>型曲线效应</a:t>
            </a:r>
            <a:endParaRPr lang="en-US" altLang="zh-CN"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p"/>
            </a:pPr>
            <a:r>
              <a:rPr lang="zh-CN" altLang="en-US" dirty="0">
                <a:latin typeface="Arial" panose="020B0604020202020204" pitchFamily="34" charset="0"/>
              </a:rPr>
              <a:t>短期：</a:t>
            </a:r>
            <a:r>
              <a:rPr lang="en-US" altLang="zh-CN" dirty="0">
                <a:latin typeface="Arial" panose="020B0604020202020204" pitchFamily="34" charset="0"/>
              </a:rPr>
              <a:t>AI</a:t>
            </a:r>
            <a:r>
              <a:rPr lang="zh-CN" altLang="en-US" dirty="0">
                <a:latin typeface="Arial" panose="020B0604020202020204" pitchFamily="34" charset="0"/>
              </a:rPr>
              <a:t>相关投资（算法、数据库、培训、流程再造） → 记作成本，产出未显现 → 生产率暂时下降</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p"/>
            </a:pPr>
            <a:r>
              <a:rPr lang="zh-CN" altLang="en-US" dirty="0">
                <a:latin typeface="Arial" panose="020B0604020202020204" pitchFamily="34" charset="0"/>
              </a:rPr>
              <a:t>长期：互补创新</a:t>
            </a:r>
            <a:r>
              <a:rPr lang="en-US" altLang="zh-CN" dirty="0">
                <a:latin typeface="Arial" panose="020B0604020202020204" pitchFamily="34" charset="0"/>
              </a:rPr>
              <a:t>+</a:t>
            </a:r>
            <a:r>
              <a:rPr lang="zh-CN" altLang="en-US" dirty="0">
                <a:latin typeface="Arial" panose="020B0604020202020204" pitchFamily="34" charset="0"/>
              </a:rPr>
              <a:t>资本积累 → 生产率爆发上升</a:t>
            </a:r>
            <a:endParaRPr lang="en-US" altLang="zh-CN" dirty="0">
              <a:latin typeface="Arial" panose="020B0604020202020204" pitchFamily="34" charset="0"/>
            </a:endParaRPr>
          </a:p>
        </p:txBody>
      </p:sp>
      <p:sp>
        <p:nvSpPr>
          <p:cNvPr id="13" name="文本框 12">
            <a:extLst>
              <a:ext uri="{FF2B5EF4-FFF2-40B4-BE49-F238E27FC236}">
                <a16:creationId xmlns:a16="http://schemas.microsoft.com/office/drawing/2014/main" id="{63DA4910-07EE-4334-9D63-91EDE37907C7}"/>
              </a:ext>
            </a:extLst>
          </p:cNvPr>
          <p:cNvSpPr txBox="1"/>
          <p:nvPr/>
        </p:nvSpPr>
        <p:spPr>
          <a:xfrm>
            <a:off x="6220560" y="3727567"/>
            <a:ext cx="5709474" cy="2120452"/>
          </a:xfrm>
          <a:prstGeom prst="rect">
            <a:avLst/>
          </a:prstGeom>
          <a:noFill/>
          <a:ln w="19050">
            <a:solidFill>
              <a:schemeClr val="accent1"/>
            </a:solidFill>
            <a:prstDash val="dash"/>
          </a:ln>
        </p:spPr>
        <p:txBody>
          <a:bodyPr wrap="square" rtlCol="0">
            <a:spAutoFit/>
          </a:bodyPr>
          <a:lstStyle/>
          <a:p>
            <a:pPr marL="457200" lvl="0" indent="-45720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主要结论</a:t>
            </a:r>
            <a:endParaRPr lang="en-US" altLang="zh-CN"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mj-lt"/>
              <a:buAutoNum type="arabicPeriod"/>
            </a:pPr>
            <a:r>
              <a:rPr lang="en-US" altLang="zh-CN" dirty="0">
                <a:latin typeface="Arial" panose="020B0604020202020204" pitchFamily="34" charset="0"/>
              </a:rPr>
              <a:t>AI</a:t>
            </a:r>
            <a:r>
              <a:rPr lang="zh-CN" altLang="en-US" dirty="0">
                <a:latin typeface="Arial" panose="020B0604020202020204" pitchFamily="34" charset="0"/>
              </a:rPr>
              <a:t>不是虚假繁荣，突破真实存在</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mj-lt"/>
              <a:buAutoNum type="arabicPeriod"/>
            </a:pPr>
            <a:r>
              <a:rPr lang="zh-CN" altLang="en-US" dirty="0">
                <a:latin typeface="Arial" panose="020B0604020202020204" pitchFamily="34" charset="0"/>
              </a:rPr>
              <a:t>统计错误不足以解释生产率下滑</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mj-lt"/>
              <a:buAutoNum type="arabicPeriod"/>
            </a:pPr>
            <a:r>
              <a:rPr lang="zh-CN" altLang="en-US" dirty="0">
                <a:latin typeface="Arial" panose="020B0604020202020204" pitchFamily="34" charset="0"/>
              </a:rPr>
              <a:t>分配不均是现象，但不是根源</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mj-lt"/>
              <a:buAutoNum type="arabicPeriod"/>
            </a:pPr>
            <a:r>
              <a:rPr lang="zh-CN" altLang="en-US" b="1" dirty="0">
                <a:solidFill>
                  <a:srgbClr val="9D1223"/>
                </a:solidFill>
                <a:latin typeface="Arial" panose="020B0604020202020204" pitchFamily="34" charset="0"/>
              </a:rPr>
              <a:t>滞后效应最关键：我们仍在投资期</a:t>
            </a:r>
            <a:endParaRPr lang="en-US" altLang="zh-CN" b="1" dirty="0">
              <a:solidFill>
                <a:srgbClr val="9D1223"/>
              </a:solidFill>
              <a:latin typeface="Arial" panose="020B0604020202020204" pitchFamily="34" charset="0"/>
            </a:endParaRPr>
          </a:p>
        </p:txBody>
      </p:sp>
      <p:sp>
        <p:nvSpPr>
          <p:cNvPr id="5" name="箭头: 右 4">
            <a:extLst>
              <a:ext uri="{FF2B5EF4-FFF2-40B4-BE49-F238E27FC236}">
                <a16:creationId xmlns:a16="http://schemas.microsoft.com/office/drawing/2014/main" id="{CDD7656F-25CF-4B83-A3C1-0AAF00E7CE5F}"/>
              </a:ext>
            </a:extLst>
          </p:cNvPr>
          <p:cNvSpPr/>
          <p:nvPr/>
        </p:nvSpPr>
        <p:spPr>
          <a:xfrm>
            <a:off x="6027297" y="2185107"/>
            <a:ext cx="193263" cy="188575"/>
          </a:xfrm>
          <a:prstGeom prst="righ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箭头: 右 14">
            <a:extLst>
              <a:ext uri="{FF2B5EF4-FFF2-40B4-BE49-F238E27FC236}">
                <a16:creationId xmlns:a16="http://schemas.microsoft.com/office/drawing/2014/main" id="{044C468A-110B-4086-A4E9-2C1316269460}"/>
              </a:ext>
            </a:extLst>
          </p:cNvPr>
          <p:cNvSpPr/>
          <p:nvPr/>
        </p:nvSpPr>
        <p:spPr>
          <a:xfrm>
            <a:off x="6027297" y="4635784"/>
            <a:ext cx="193263" cy="188575"/>
          </a:xfrm>
          <a:prstGeom prst="righ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箭头: 下 5">
            <a:extLst>
              <a:ext uri="{FF2B5EF4-FFF2-40B4-BE49-F238E27FC236}">
                <a16:creationId xmlns:a16="http://schemas.microsoft.com/office/drawing/2014/main" id="{BCE7A8FD-2789-4B66-886A-D3F20F2B1B38}"/>
              </a:ext>
            </a:extLst>
          </p:cNvPr>
          <p:cNvSpPr/>
          <p:nvPr/>
        </p:nvSpPr>
        <p:spPr>
          <a:xfrm>
            <a:off x="8837112" y="3245333"/>
            <a:ext cx="300625" cy="482234"/>
          </a:xfrm>
          <a:prstGeom prst="downArrow">
            <a:avLst/>
          </a:prstGeom>
          <a:solidFill>
            <a:srgbClr val="C00000"/>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ustDataLst>
      <p:tags r:id="rId1"/>
    </p:custDataLst>
    <p:extLst>
      <p:ext uri="{BB962C8B-B14F-4D97-AF65-F5344CB8AC3E}">
        <p14:creationId xmlns:p14="http://schemas.microsoft.com/office/powerpoint/2010/main" val="32006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animBg="1"/>
      <p:bldP spid="12" grpId="0" animBg="1"/>
      <p:bldP spid="13" grpId="0" animBg="1"/>
      <p:bldP spid="5" grpId="0" animBg="1"/>
      <p:bldP spid="1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630E4-F33B-BD43-3A97-8701302CFB9F}"/>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E5E916CA-E9AE-3D74-6C66-6B788C903337}"/>
              </a:ext>
            </a:extLst>
          </p:cNvPr>
          <p:cNvSpPr>
            <a:spLocks noGrp="1"/>
          </p:cNvSpPr>
          <p:nvPr>
            <p:ph type="body" sz="quarter" idx="10"/>
          </p:nvPr>
        </p:nvSpPr>
        <p:spPr>
          <a:xfrm>
            <a:off x="696911" y="353331"/>
            <a:ext cx="9554591" cy="441325"/>
          </a:xfrm>
        </p:spPr>
        <p:txBody>
          <a:bodyPr/>
          <a:lstStyle/>
          <a:p>
            <a:r>
              <a:rPr lang="zh-CN" altLang="en-US" dirty="0">
                <a:solidFill>
                  <a:schemeClr val="accent1"/>
                </a:solidFill>
              </a:rPr>
              <a:t>第三节 人工智能经济学的研究内容、系统分类与研究方法</a:t>
            </a:r>
          </a:p>
        </p:txBody>
      </p:sp>
      <p:pic>
        <p:nvPicPr>
          <p:cNvPr id="3" name="图片 2" descr="图表, 条形图&#10;&#10;AI 生成的内容可能不正确。">
            <a:extLst>
              <a:ext uri="{FF2B5EF4-FFF2-40B4-BE49-F238E27FC236}">
                <a16:creationId xmlns:a16="http://schemas.microsoft.com/office/drawing/2014/main" id="{F86EDFC6-3A45-DF36-BFF2-8DFB8341A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0099" y="1320228"/>
            <a:ext cx="9382220" cy="4509936"/>
          </a:xfrm>
          <a:prstGeom prst="rect">
            <a:avLst/>
          </a:prstGeom>
        </p:spPr>
      </p:pic>
      <p:sp>
        <p:nvSpPr>
          <p:cNvPr id="4" name="文本框 3">
            <a:extLst>
              <a:ext uri="{FF2B5EF4-FFF2-40B4-BE49-F238E27FC236}">
                <a16:creationId xmlns:a16="http://schemas.microsoft.com/office/drawing/2014/main" id="{5A2C4C42-73F4-D7F8-3A56-4ACCAEA438A1}"/>
              </a:ext>
            </a:extLst>
          </p:cNvPr>
          <p:cNvSpPr txBox="1"/>
          <p:nvPr/>
        </p:nvSpPr>
        <p:spPr>
          <a:xfrm>
            <a:off x="2727789" y="5975593"/>
            <a:ext cx="6919645" cy="380143"/>
          </a:xfrm>
          <a:prstGeom prst="rect">
            <a:avLst/>
          </a:prstGeom>
          <a:noFill/>
        </p:spPr>
        <p:txBody>
          <a:bodyPr wrap="square" rtlCol="0">
            <a:spAutoFit/>
          </a:bodyPr>
          <a:lstStyle/>
          <a:p>
            <a:pPr algn="ctr"/>
            <a:r>
              <a:rPr lang="zh-CN" altLang="en-US" b="1" dirty="0"/>
              <a:t>图  典型通用技术从发明和商业化到明显提升生产率的年限</a:t>
            </a:r>
          </a:p>
        </p:txBody>
      </p:sp>
    </p:spTree>
    <p:custDataLst>
      <p:tags r:id="rId1"/>
    </p:custDataLst>
    <p:extLst>
      <p:ext uri="{BB962C8B-B14F-4D97-AF65-F5344CB8AC3E}">
        <p14:creationId xmlns:p14="http://schemas.microsoft.com/office/powerpoint/2010/main" val="2790964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633407" y="841432"/>
            <a:ext cx="10925186" cy="580415"/>
          </a:xfrm>
          <a:prstGeom prst="rect">
            <a:avLst/>
          </a:prstGeom>
          <a:noFill/>
        </p:spPr>
        <p:txBody>
          <a:bodyPr wrap="square" rtlCol="0">
            <a:spAutoFit/>
          </a:bodyPr>
          <a:lstStyle/>
          <a:p>
            <a:pPr algn="just">
              <a:lnSpc>
                <a:spcPct val="150000"/>
              </a:lnSpc>
            </a:pPr>
            <a:r>
              <a:rPr lang="zh-CN" altLang="en-US" sz="2400" b="1" dirty="0"/>
              <a:t>研究内容</a:t>
            </a:r>
            <a:r>
              <a:rPr lang="en-US" altLang="zh-CN" sz="2400" b="1" dirty="0"/>
              <a:t>3</a:t>
            </a:r>
            <a:r>
              <a:rPr lang="zh-CN" altLang="en-US" sz="2400" b="1" dirty="0"/>
              <a:t>：</a:t>
            </a:r>
            <a:r>
              <a:rPr lang="en-US" altLang="zh-CN" sz="2400" b="1" dirty="0"/>
              <a:t>AI</a:t>
            </a:r>
            <a:r>
              <a:rPr lang="zh-CN" altLang="en-US" sz="2400" b="1" dirty="0"/>
              <a:t>对劳动力市场的影响</a:t>
            </a:r>
            <a:endParaRPr lang="en-US" altLang="zh-CN" sz="2400" b="1" dirty="0"/>
          </a:p>
        </p:txBody>
      </p:sp>
      <p:grpSp>
        <p:nvGrpSpPr>
          <p:cNvPr id="2" name="组合 1">
            <a:extLst>
              <a:ext uri="{FF2B5EF4-FFF2-40B4-BE49-F238E27FC236}">
                <a16:creationId xmlns:a16="http://schemas.microsoft.com/office/drawing/2014/main" id="{50489C26-01E2-55D2-E2B3-B5EA8CBB943B}"/>
              </a:ext>
            </a:extLst>
          </p:cNvPr>
          <p:cNvGrpSpPr/>
          <p:nvPr/>
        </p:nvGrpSpPr>
        <p:grpSpPr>
          <a:xfrm>
            <a:off x="5862180" y="3062614"/>
            <a:ext cx="6178365" cy="3442055"/>
            <a:chOff x="5862180" y="3062614"/>
            <a:chExt cx="6178365" cy="3442055"/>
          </a:xfrm>
        </p:grpSpPr>
        <p:pic>
          <p:nvPicPr>
            <p:cNvPr id="7" name="图片 6">
              <a:extLst>
                <a:ext uri="{FF2B5EF4-FFF2-40B4-BE49-F238E27FC236}">
                  <a16:creationId xmlns:a16="http://schemas.microsoft.com/office/drawing/2014/main" id="{A7050878-6019-4A73-B7D1-70A6E76E6936}"/>
                </a:ext>
              </a:extLst>
            </p:cNvPr>
            <p:cNvPicPr>
              <a:picLocks noChangeAspect="1"/>
            </p:cNvPicPr>
            <p:nvPr/>
          </p:nvPicPr>
          <p:blipFill>
            <a:blip r:embed="rId4"/>
            <a:stretch>
              <a:fillRect/>
            </a:stretch>
          </p:blipFill>
          <p:spPr>
            <a:xfrm>
              <a:off x="6498930" y="3521033"/>
              <a:ext cx="5059663" cy="2983636"/>
            </a:xfrm>
            <a:prstGeom prst="rect">
              <a:avLst/>
            </a:prstGeom>
          </p:spPr>
        </p:pic>
        <p:sp>
          <p:nvSpPr>
            <p:cNvPr id="11" name="文本框 10">
              <a:extLst>
                <a:ext uri="{FF2B5EF4-FFF2-40B4-BE49-F238E27FC236}">
                  <a16:creationId xmlns:a16="http://schemas.microsoft.com/office/drawing/2014/main" id="{100D8F4D-5D75-46BF-A1E3-ADCBC1318C63}"/>
                </a:ext>
              </a:extLst>
            </p:cNvPr>
            <p:cNvSpPr txBox="1"/>
            <p:nvPr/>
          </p:nvSpPr>
          <p:spPr>
            <a:xfrm>
              <a:off x="5862180" y="3062614"/>
              <a:ext cx="6178365" cy="338554"/>
            </a:xfrm>
            <a:prstGeom prst="rect">
              <a:avLst/>
            </a:prstGeom>
            <a:noFill/>
          </p:spPr>
          <p:txBody>
            <a:bodyPr wrap="square" rtlCol="0">
              <a:spAutoFit/>
            </a:bodyPr>
            <a:lstStyle/>
            <a:p>
              <a:r>
                <a:rPr lang="zh-CN" altLang="en-US" sz="1600" b="1" dirty="0">
                  <a:solidFill>
                    <a:srgbClr val="9D1223"/>
                  </a:solidFill>
                </a:rPr>
                <a:t>到目前为止，人工智能尚未影响高薪职业和低薪职业之间的差距</a:t>
              </a:r>
            </a:p>
          </p:txBody>
        </p:sp>
      </p:grpSp>
      <p:sp>
        <p:nvSpPr>
          <p:cNvPr id="12" name="文本框 11">
            <a:extLst>
              <a:ext uri="{FF2B5EF4-FFF2-40B4-BE49-F238E27FC236}">
                <a16:creationId xmlns:a16="http://schemas.microsoft.com/office/drawing/2014/main" id="{9BFB0FEA-1723-4936-ACFE-2FF3EAE6BB00}"/>
              </a:ext>
            </a:extLst>
          </p:cNvPr>
          <p:cNvSpPr txBox="1"/>
          <p:nvPr/>
        </p:nvSpPr>
        <p:spPr>
          <a:xfrm>
            <a:off x="6294329" y="1020120"/>
            <a:ext cx="5561556" cy="1845633"/>
          </a:xfrm>
          <a:prstGeom prst="rect">
            <a:avLst/>
          </a:prstGeom>
          <a:noFill/>
          <a:ln w="19050">
            <a:solidFill>
              <a:schemeClr val="accent1"/>
            </a:solidFill>
          </a:ln>
        </p:spPr>
        <p:txBody>
          <a:bodyPr wrap="square" rtlCol="0">
            <a:spAutoFit/>
          </a:bodyPr>
          <a:lstStyle/>
          <a:p>
            <a:pPr marL="285750" indent="-285750">
              <a:lnSpc>
                <a:spcPct val="200000"/>
              </a:lnSpc>
              <a:buFont typeface="Wingdings" panose="05000000000000000000" pitchFamily="2" charset="2"/>
              <a:buChar char="Ø"/>
            </a:pPr>
            <a:r>
              <a:rPr lang="en-US" altLang="zh-CN" sz="2000" dirty="0"/>
              <a:t>AI</a:t>
            </a:r>
            <a:r>
              <a:rPr lang="zh-CN" altLang="en-US" sz="2000" dirty="0"/>
              <a:t>会导致大规模失业吗？</a:t>
            </a:r>
            <a:endParaRPr lang="en-US" altLang="zh-CN" sz="2000" dirty="0"/>
          </a:p>
          <a:p>
            <a:pPr marL="285750" indent="-285750">
              <a:lnSpc>
                <a:spcPct val="200000"/>
              </a:lnSpc>
              <a:buFont typeface="Wingdings" panose="05000000000000000000" pitchFamily="2" charset="2"/>
              <a:buChar char="Ø"/>
            </a:pPr>
            <a:r>
              <a:rPr lang="en-US" altLang="zh-CN" sz="2000" dirty="0"/>
              <a:t>AI</a:t>
            </a:r>
            <a:r>
              <a:rPr lang="zh-CN" altLang="en-US" sz="2000" dirty="0"/>
              <a:t>会加剧不平等吗？</a:t>
            </a:r>
            <a:endParaRPr lang="en-US" altLang="zh-CN" sz="2000" dirty="0"/>
          </a:p>
          <a:p>
            <a:pPr marL="285750" indent="-285750">
              <a:lnSpc>
                <a:spcPct val="200000"/>
              </a:lnSpc>
              <a:buFont typeface="Wingdings" panose="05000000000000000000" pitchFamily="2" charset="2"/>
              <a:buChar char="Ø"/>
            </a:pPr>
            <a:r>
              <a:rPr lang="zh-CN" altLang="en-US" sz="2000" dirty="0"/>
              <a:t>该出台哪些政策应对</a:t>
            </a:r>
            <a:r>
              <a:rPr lang="en-US" altLang="zh-CN" sz="2000" dirty="0"/>
              <a:t>AI</a:t>
            </a:r>
            <a:r>
              <a:rPr lang="zh-CN" altLang="en-US" sz="2000" dirty="0"/>
              <a:t>对劳动力市场的冲击？</a:t>
            </a:r>
          </a:p>
        </p:txBody>
      </p:sp>
      <p:sp>
        <p:nvSpPr>
          <p:cNvPr id="14" name="文本框 13">
            <a:extLst>
              <a:ext uri="{FF2B5EF4-FFF2-40B4-BE49-F238E27FC236}">
                <a16:creationId xmlns:a16="http://schemas.microsoft.com/office/drawing/2014/main" id="{872DDC76-2938-4824-9333-9DB224192493}"/>
              </a:ext>
            </a:extLst>
          </p:cNvPr>
          <p:cNvSpPr txBox="1"/>
          <p:nvPr/>
        </p:nvSpPr>
        <p:spPr>
          <a:xfrm>
            <a:off x="336116" y="1468623"/>
            <a:ext cx="5561556" cy="1987404"/>
          </a:xfrm>
          <a:prstGeom prst="rect">
            <a:avLst/>
          </a:prstGeom>
          <a:noFill/>
          <a:ln w="19050">
            <a:solidFill>
              <a:schemeClr val="accent1"/>
            </a:solidFill>
          </a:ln>
        </p:spPr>
        <p:txBody>
          <a:bodyPr wrap="square" rtlCol="0">
            <a:spAutoFit/>
          </a:bodyPr>
          <a:lstStyle/>
          <a:p>
            <a:pPr marL="285750" indent="-285750" algn="just">
              <a:lnSpc>
                <a:spcPct val="200000"/>
              </a:lnSpc>
              <a:buFont typeface="Wingdings" panose="05000000000000000000" pitchFamily="2" charset="2"/>
              <a:buChar char="Ø"/>
            </a:pPr>
            <a:r>
              <a:rPr lang="en-US" altLang="zh-CN" sz="1600" dirty="0"/>
              <a:t>《</a:t>
            </a:r>
            <a:r>
              <a:rPr lang="zh-CN" altLang="en-US" sz="1600" dirty="0"/>
              <a:t>福布斯</a:t>
            </a:r>
            <a:r>
              <a:rPr lang="en-US" altLang="zh-CN" sz="1600" dirty="0"/>
              <a:t>》</a:t>
            </a:r>
            <a:r>
              <a:rPr lang="zh-CN" altLang="en-US" sz="1600" dirty="0"/>
              <a:t>杂志今年</a:t>
            </a:r>
            <a:r>
              <a:rPr lang="en-US" altLang="zh-CN" sz="1600" dirty="0"/>
              <a:t>7</a:t>
            </a:r>
            <a:r>
              <a:rPr lang="zh-CN" altLang="en-US" sz="1600" dirty="0"/>
              <a:t>月份的报告称，到</a:t>
            </a:r>
            <a:r>
              <a:rPr lang="en-US" altLang="zh-CN" sz="1600" dirty="0"/>
              <a:t>2030</a:t>
            </a:r>
            <a:r>
              <a:rPr lang="zh-CN" altLang="en-US" sz="1600" dirty="0"/>
              <a:t>年，</a:t>
            </a:r>
            <a:r>
              <a:rPr lang="en-US" altLang="zh-CN" sz="1600" dirty="0"/>
              <a:t>AI</a:t>
            </a:r>
            <a:r>
              <a:rPr lang="zh-CN" altLang="en-US" sz="1600" dirty="0"/>
              <a:t>机器人将取代全球</a:t>
            </a:r>
            <a:r>
              <a:rPr lang="en-US" altLang="zh-CN" sz="1600" dirty="0"/>
              <a:t>3</a:t>
            </a:r>
            <a:r>
              <a:rPr lang="zh-CN" altLang="en-US" sz="1600" dirty="0"/>
              <a:t>亿个工作岗位，全球</a:t>
            </a:r>
            <a:r>
              <a:rPr lang="en-US" altLang="zh-CN" sz="1600" dirty="0"/>
              <a:t>41%</a:t>
            </a:r>
            <a:r>
              <a:rPr lang="zh-CN" altLang="en-US" sz="1600" dirty="0"/>
              <a:t>的公司将裁员。生成式</a:t>
            </a:r>
            <a:r>
              <a:rPr lang="en-US" altLang="zh-CN" sz="1600" dirty="0"/>
              <a:t>AI</a:t>
            </a:r>
            <a:r>
              <a:rPr lang="zh-CN" altLang="en-US" sz="1600" dirty="0"/>
              <a:t>将进一步促使政府大部分职能部门工作量</a:t>
            </a:r>
            <a:r>
              <a:rPr lang="en-US" altLang="zh-CN" sz="1600" dirty="0"/>
              <a:t>8%</a:t>
            </a:r>
            <a:r>
              <a:rPr lang="zh-CN" altLang="en-US" sz="1600" dirty="0"/>
              <a:t>实现自动化，导致自动化工作量的总比例提高至</a:t>
            </a:r>
            <a:r>
              <a:rPr lang="en-US" altLang="zh-CN" sz="1600" dirty="0"/>
              <a:t>30%</a:t>
            </a:r>
            <a:r>
              <a:rPr lang="zh-CN" altLang="en-US" sz="1600" dirty="0"/>
              <a:t>左右。</a:t>
            </a:r>
          </a:p>
        </p:txBody>
      </p:sp>
      <p:pic>
        <p:nvPicPr>
          <p:cNvPr id="3" name="图片 2">
            <a:extLst>
              <a:ext uri="{FF2B5EF4-FFF2-40B4-BE49-F238E27FC236}">
                <a16:creationId xmlns:a16="http://schemas.microsoft.com/office/drawing/2014/main" id="{2BB25E02-D1DF-4AB2-91EF-16C950776BDD}"/>
              </a:ext>
            </a:extLst>
          </p:cNvPr>
          <p:cNvPicPr>
            <a:picLocks noChangeAspect="1"/>
          </p:cNvPicPr>
          <p:nvPr/>
        </p:nvPicPr>
        <p:blipFill>
          <a:blip r:embed="rId5"/>
          <a:stretch>
            <a:fillRect/>
          </a:stretch>
        </p:blipFill>
        <p:spPr>
          <a:xfrm>
            <a:off x="458979" y="2152996"/>
            <a:ext cx="2270998" cy="3905678"/>
          </a:xfrm>
          <a:prstGeom prst="rect">
            <a:avLst/>
          </a:prstGeom>
        </p:spPr>
      </p:pic>
      <p:pic>
        <p:nvPicPr>
          <p:cNvPr id="4" name="图片 3">
            <a:extLst>
              <a:ext uri="{FF2B5EF4-FFF2-40B4-BE49-F238E27FC236}">
                <a16:creationId xmlns:a16="http://schemas.microsoft.com/office/drawing/2014/main" id="{501C20A7-19F9-4F86-A407-2267F3BAD0C6}"/>
              </a:ext>
            </a:extLst>
          </p:cNvPr>
          <p:cNvPicPr>
            <a:picLocks noChangeAspect="1"/>
          </p:cNvPicPr>
          <p:nvPr/>
        </p:nvPicPr>
        <p:blipFill>
          <a:blip r:embed="rId6"/>
          <a:stretch>
            <a:fillRect/>
          </a:stretch>
        </p:blipFill>
        <p:spPr>
          <a:xfrm>
            <a:off x="3090461" y="2177528"/>
            <a:ext cx="2375062" cy="3856613"/>
          </a:xfrm>
          <a:prstGeom prst="rect">
            <a:avLst/>
          </a:prstGeom>
        </p:spPr>
      </p:pic>
      <p:pic>
        <p:nvPicPr>
          <p:cNvPr id="13" name="图片 12">
            <a:extLst>
              <a:ext uri="{FF2B5EF4-FFF2-40B4-BE49-F238E27FC236}">
                <a16:creationId xmlns:a16="http://schemas.microsoft.com/office/drawing/2014/main" id="{7549D668-B234-447C-8696-FB6B16A38D4E}"/>
              </a:ext>
            </a:extLst>
          </p:cNvPr>
          <p:cNvPicPr>
            <a:picLocks noChangeAspect="1"/>
          </p:cNvPicPr>
          <p:nvPr/>
        </p:nvPicPr>
        <p:blipFill>
          <a:blip r:embed="rId7"/>
          <a:stretch>
            <a:fillRect/>
          </a:stretch>
        </p:blipFill>
        <p:spPr>
          <a:xfrm>
            <a:off x="696911" y="1468623"/>
            <a:ext cx="8891392" cy="4678998"/>
          </a:xfrm>
          <a:prstGeom prst="rect">
            <a:avLst/>
          </a:prstGeom>
        </p:spPr>
      </p:pic>
    </p:spTree>
    <p:custDataLst>
      <p:tags r:id="rId1"/>
    </p:custDataLst>
    <p:extLst>
      <p:ext uri="{BB962C8B-B14F-4D97-AF65-F5344CB8AC3E}">
        <p14:creationId xmlns:p14="http://schemas.microsoft.com/office/powerpoint/2010/main" val="58752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47D9487-D3D0-47C2-8AF3-2127B4A12C1B}"/>
              </a:ext>
            </a:extLst>
          </p:cNvPr>
          <p:cNvSpPr/>
          <p:nvPr/>
        </p:nvSpPr>
        <p:spPr>
          <a:xfrm>
            <a:off x="5230963" y="1905000"/>
            <a:ext cx="1505220" cy="2617694"/>
          </a:xfrm>
          <a:prstGeom prst="round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矩形: 圆角 1">
            <a:extLst>
              <a:ext uri="{FF2B5EF4-FFF2-40B4-BE49-F238E27FC236}">
                <a16:creationId xmlns:a16="http://schemas.microsoft.com/office/drawing/2014/main" id="{F55D148D-1F4E-4C1B-9D50-D663B64C73C9}"/>
              </a:ext>
            </a:extLst>
          </p:cNvPr>
          <p:cNvSpPr/>
          <p:nvPr/>
        </p:nvSpPr>
        <p:spPr>
          <a:xfrm>
            <a:off x="3442448" y="1904999"/>
            <a:ext cx="1505220" cy="2617689"/>
          </a:xfrm>
          <a:prstGeom prst="round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633407" y="945675"/>
            <a:ext cx="4671366" cy="499111"/>
          </a:xfrm>
          <a:prstGeom prst="rect">
            <a:avLst/>
          </a:prstGeom>
          <a:noFill/>
        </p:spPr>
        <p:txBody>
          <a:bodyPr wrap="square" rtlCol="0">
            <a:spAutoFit/>
          </a:bodyPr>
          <a:lstStyle/>
          <a:p>
            <a:pPr algn="just">
              <a:lnSpc>
                <a:spcPct val="150000"/>
              </a:lnSpc>
            </a:pPr>
            <a:r>
              <a:rPr lang="zh-CN" altLang="en-US" sz="2000" b="1" dirty="0"/>
              <a:t>研究内容</a:t>
            </a:r>
            <a:r>
              <a:rPr lang="en-US" altLang="zh-CN" sz="2000" b="1" dirty="0"/>
              <a:t>3</a:t>
            </a:r>
            <a:r>
              <a:rPr lang="zh-CN" altLang="en-US" sz="2000" b="1" dirty="0"/>
              <a:t>：</a:t>
            </a:r>
            <a:r>
              <a:rPr lang="en-US" altLang="zh-CN" sz="2000" b="1" dirty="0"/>
              <a:t>AI</a:t>
            </a:r>
            <a:r>
              <a:rPr lang="zh-CN" altLang="en-US" sz="2000" b="1" dirty="0"/>
              <a:t>对劳动力市场的影响</a:t>
            </a:r>
            <a:endParaRPr lang="en-US" altLang="zh-CN" sz="2000" b="1" dirty="0"/>
          </a:p>
        </p:txBody>
      </p:sp>
      <p:grpSp>
        <p:nvGrpSpPr>
          <p:cNvPr id="61" name="组合 60">
            <a:extLst>
              <a:ext uri="{FF2B5EF4-FFF2-40B4-BE49-F238E27FC236}">
                <a16:creationId xmlns:a16="http://schemas.microsoft.com/office/drawing/2014/main" id="{AECAF9F4-70C8-40D5-BD1B-59F153B69940}"/>
              </a:ext>
            </a:extLst>
          </p:cNvPr>
          <p:cNvGrpSpPr/>
          <p:nvPr/>
        </p:nvGrpSpPr>
        <p:grpSpPr>
          <a:xfrm>
            <a:off x="442218" y="1851676"/>
            <a:ext cx="11548224" cy="2590292"/>
            <a:chOff x="492322" y="1995725"/>
            <a:chExt cx="11548224" cy="2590292"/>
          </a:xfrm>
        </p:grpSpPr>
        <p:sp>
          <p:nvSpPr>
            <p:cNvPr id="5" name="矩形: 圆角 4">
              <a:extLst>
                <a:ext uri="{FF2B5EF4-FFF2-40B4-BE49-F238E27FC236}">
                  <a16:creationId xmlns:a16="http://schemas.microsoft.com/office/drawing/2014/main" id="{314581AE-7398-4A60-B565-926105D5F5FB}"/>
                </a:ext>
              </a:extLst>
            </p:cNvPr>
            <p:cNvSpPr/>
            <p:nvPr/>
          </p:nvSpPr>
          <p:spPr>
            <a:xfrm>
              <a:off x="5446973" y="2118422"/>
              <a:ext cx="1112179" cy="669386"/>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人工智能</a:t>
              </a:r>
              <a:endParaRPr lang="en-US" altLang="zh-CN" sz="1600" dirty="0"/>
            </a:p>
            <a:p>
              <a:pPr algn="ctr"/>
              <a:r>
                <a:rPr lang="zh-CN" altLang="en-US" sz="1600" dirty="0"/>
                <a:t>创造效应</a:t>
              </a:r>
            </a:p>
          </p:txBody>
        </p:sp>
        <p:sp>
          <p:nvSpPr>
            <p:cNvPr id="9" name="矩形: 圆角 8">
              <a:extLst>
                <a:ext uri="{FF2B5EF4-FFF2-40B4-BE49-F238E27FC236}">
                  <a16:creationId xmlns:a16="http://schemas.microsoft.com/office/drawing/2014/main" id="{FDD8F8BC-B4CD-49D0-980A-D37A56F7E203}"/>
                </a:ext>
              </a:extLst>
            </p:cNvPr>
            <p:cNvSpPr/>
            <p:nvPr/>
          </p:nvSpPr>
          <p:spPr>
            <a:xfrm>
              <a:off x="5464160" y="2970043"/>
              <a:ext cx="1112179" cy="669386"/>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人工智能</a:t>
              </a:r>
              <a:endParaRPr lang="en-US" altLang="zh-CN" sz="1600" dirty="0"/>
            </a:p>
            <a:p>
              <a:pPr algn="ctr"/>
              <a:r>
                <a:rPr lang="zh-CN" altLang="en-US" sz="1600" dirty="0"/>
                <a:t>替代效应</a:t>
              </a:r>
            </a:p>
          </p:txBody>
        </p:sp>
        <p:sp>
          <p:nvSpPr>
            <p:cNvPr id="10" name="矩形: 圆角 9">
              <a:extLst>
                <a:ext uri="{FF2B5EF4-FFF2-40B4-BE49-F238E27FC236}">
                  <a16:creationId xmlns:a16="http://schemas.microsoft.com/office/drawing/2014/main" id="{11822C91-0F6F-402D-B2AF-E6D4BD598DD8}"/>
                </a:ext>
              </a:extLst>
            </p:cNvPr>
            <p:cNvSpPr/>
            <p:nvPr/>
          </p:nvSpPr>
          <p:spPr>
            <a:xfrm>
              <a:off x="5464159" y="3916631"/>
              <a:ext cx="1112179" cy="669386"/>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人工智能</a:t>
              </a:r>
              <a:endParaRPr lang="en-US" altLang="zh-CN" sz="1600" dirty="0"/>
            </a:p>
            <a:p>
              <a:pPr algn="ctr"/>
              <a:r>
                <a:rPr lang="zh-CN" altLang="en-US" sz="1600" dirty="0"/>
                <a:t>补充效应</a:t>
              </a:r>
            </a:p>
          </p:txBody>
        </p:sp>
        <p:sp>
          <p:nvSpPr>
            <p:cNvPr id="7" name="矩形 6">
              <a:extLst>
                <a:ext uri="{FF2B5EF4-FFF2-40B4-BE49-F238E27FC236}">
                  <a16:creationId xmlns:a16="http://schemas.microsoft.com/office/drawing/2014/main" id="{3CDAC404-1C99-4086-BA17-CD903AB0A067}"/>
                </a:ext>
              </a:extLst>
            </p:cNvPr>
            <p:cNvSpPr/>
            <p:nvPr/>
          </p:nvSpPr>
          <p:spPr>
            <a:xfrm>
              <a:off x="7118998" y="2244025"/>
              <a:ext cx="1552416" cy="4210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资本创造劳动</a:t>
              </a:r>
            </a:p>
          </p:txBody>
        </p:sp>
        <p:sp>
          <p:nvSpPr>
            <p:cNvPr id="12" name="矩形 11">
              <a:extLst>
                <a:ext uri="{FF2B5EF4-FFF2-40B4-BE49-F238E27FC236}">
                  <a16:creationId xmlns:a16="http://schemas.microsoft.com/office/drawing/2014/main" id="{86455345-5DDF-4132-986B-D3F5589EA18A}"/>
                </a:ext>
              </a:extLst>
            </p:cNvPr>
            <p:cNvSpPr/>
            <p:nvPr/>
          </p:nvSpPr>
          <p:spPr>
            <a:xfrm>
              <a:off x="7118998" y="3092808"/>
              <a:ext cx="1552416" cy="4210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资本替代劳动</a:t>
              </a:r>
            </a:p>
          </p:txBody>
        </p:sp>
        <p:sp>
          <p:nvSpPr>
            <p:cNvPr id="13" name="矩形 12">
              <a:extLst>
                <a:ext uri="{FF2B5EF4-FFF2-40B4-BE49-F238E27FC236}">
                  <a16:creationId xmlns:a16="http://schemas.microsoft.com/office/drawing/2014/main" id="{EFB8FA57-C71A-4DC9-BACA-87CC8BD77282}"/>
                </a:ext>
              </a:extLst>
            </p:cNvPr>
            <p:cNvSpPr/>
            <p:nvPr/>
          </p:nvSpPr>
          <p:spPr>
            <a:xfrm>
              <a:off x="7118998" y="4040328"/>
              <a:ext cx="1552416" cy="4210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资本补充劳动</a:t>
              </a:r>
            </a:p>
          </p:txBody>
        </p:sp>
        <p:sp>
          <p:nvSpPr>
            <p:cNvPr id="14" name="矩形: 圆角 13">
              <a:extLst>
                <a:ext uri="{FF2B5EF4-FFF2-40B4-BE49-F238E27FC236}">
                  <a16:creationId xmlns:a16="http://schemas.microsoft.com/office/drawing/2014/main" id="{9E3AFBBF-AC21-4161-ABBA-96C480A2BC65}"/>
                </a:ext>
              </a:extLst>
            </p:cNvPr>
            <p:cNvSpPr/>
            <p:nvPr/>
          </p:nvSpPr>
          <p:spPr>
            <a:xfrm>
              <a:off x="9023682" y="3092807"/>
              <a:ext cx="1112179" cy="421085"/>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就业总量</a:t>
              </a:r>
            </a:p>
          </p:txBody>
        </p:sp>
        <p:sp>
          <p:nvSpPr>
            <p:cNvPr id="16" name="矩形: 圆角 15">
              <a:extLst>
                <a:ext uri="{FF2B5EF4-FFF2-40B4-BE49-F238E27FC236}">
                  <a16:creationId xmlns:a16="http://schemas.microsoft.com/office/drawing/2014/main" id="{04F339E7-DB22-4916-8BDE-B24C2DEAEB92}"/>
                </a:ext>
              </a:extLst>
            </p:cNvPr>
            <p:cNvSpPr/>
            <p:nvPr/>
          </p:nvSpPr>
          <p:spPr>
            <a:xfrm>
              <a:off x="2124755" y="3094308"/>
              <a:ext cx="1112179" cy="421085"/>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就业结构</a:t>
              </a:r>
            </a:p>
          </p:txBody>
        </p:sp>
        <p:sp>
          <p:nvSpPr>
            <p:cNvPr id="17" name="矩形 16">
              <a:extLst>
                <a:ext uri="{FF2B5EF4-FFF2-40B4-BE49-F238E27FC236}">
                  <a16:creationId xmlns:a16="http://schemas.microsoft.com/office/drawing/2014/main" id="{03DFA65A-C0F4-44E5-A5ED-B9E112C8E01C}"/>
                </a:ext>
              </a:extLst>
            </p:cNvPr>
            <p:cNvSpPr/>
            <p:nvPr/>
          </p:nvSpPr>
          <p:spPr>
            <a:xfrm>
              <a:off x="492322" y="2244026"/>
              <a:ext cx="1293680" cy="4210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就业极化</a:t>
              </a:r>
            </a:p>
          </p:txBody>
        </p:sp>
        <p:sp>
          <p:nvSpPr>
            <p:cNvPr id="18" name="矩形 17">
              <a:extLst>
                <a:ext uri="{FF2B5EF4-FFF2-40B4-BE49-F238E27FC236}">
                  <a16:creationId xmlns:a16="http://schemas.microsoft.com/office/drawing/2014/main" id="{FDA5469A-8029-4669-82E2-8290BEEEC9A7}"/>
                </a:ext>
              </a:extLst>
            </p:cNvPr>
            <p:cNvSpPr/>
            <p:nvPr/>
          </p:nvSpPr>
          <p:spPr>
            <a:xfrm>
              <a:off x="492322" y="3094308"/>
              <a:ext cx="1293680" cy="4210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收入不平等</a:t>
              </a:r>
            </a:p>
          </p:txBody>
        </p:sp>
        <p:sp>
          <p:nvSpPr>
            <p:cNvPr id="19" name="矩形 18">
              <a:extLst>
                <a:ext uri="{FF2B5EF4-FFF2-40B4-BE49-F238E27FC236}">
                  <a16:creationId xmlns:a16="http://schemas.microsoft.com/office/drawing/2014/main" id="{8D6332AF-A0E3-45CD-9139-45998C6E119E}"/>
                </a:ext>
              </a:extLst>
            </p:cNvPr>
            <p:cNvSpPr/>
            <p:nvPr/>
          </p:nvSpPr>
          <p:spPr>
            <a:xfrm>
              <a:off x="492322" y="4045100"/>
              <a:ext cx="1293680" cy="4210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灵活就业</a:t>
              </a:r>
            </a:p>
          </p:txBody>
        </p:sp>
        <p:sp>
          <p:nvSpPr>
            <p:cNvPr id="20" name="矩形 19">
              <a:extLst>
                <a:ext uri="{FF2B5EF4-FFF2-40B4-BE49-F238E27FC236}">
                  <a16:creationId xmlns:a16="http://schemas.microsoft.com/office/drawing/2014/main" id="{239527B5-BEC8-4455-803D-D73FCEBD01BB}"/>
                </a:ext>
              </a:extLst>
            </p:cNvPr>
            <p:cNvSpPr/>
            <p:nvPr/>
          </p:nvSpPr>
          <p:spPr>
            <a:xfrm>
              <a:off x="3575685" y="2244377"/>
              <a:ext cx="1345813" cy="4210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任务偏向性</a:t>
              </a:r>
            </a:p>
          </p:txBody>
        </p:sp>
        <p:sp>
          <p:nvSpPr>
            <p:cNvPr id="21" name="矩形 20">
              <a:extLst>
                <a:ext uri="{FF2B5EF4-FFF2-40B4-BE49-F238E27FC236}">
                  <a16:creationId xmlns:a16="http://schemas.microsoft.com/office/drawing/2014/main" id="{4C133EF1-8C5E-4F0B-A68D-B968E53736B6}"/>
                </a:ext>
              </a:extLst>
            </p:cNvPr>
            <p:cNvSpPr/>
            <p:nvPr/>
          </p:nvSpPr>
          <p:spPr>
            <a:xfrm>
              <a:off x="3575686" y="3094308"/>
              <a:ext cx="1345813" cy="4210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技能偏向性</a:t>
              </a:r>
            </a:p>
          </p:txBody>
        </p:sp>
        <p:sp>
          <p:nvSpPr>
            <p:cNvPr id="22" name="矩形 21">
              <a:extLst>
                <a:ext uri="{FF2B5EF4-FFF2-40B4-BE49-F238E27FC236}">
                  <a16:creationId xmlns:a16="http://schemas.microsoft.com/office/drawing/2014/main" id="{7A8F9564-0F7D-4162-A4FB-010FEA21A948}"/>
                </a:ext>
              </a:extLst>
            </p:cNvPr>
            <p:cNvSpPr/>
            <p:nvPr/>
          </p:nvSpPr>
          <p:spPr>
            <a:xfrm>
              <a:off x="3575686" y="4040782"/>
              <a:ext cx="1345813" cy="4210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人机协同性</a:t>
              </a:r>
            </a:p>
          </p:txBody>
        </p:sp>
        <p:sp>
          <p:nvSpPr>
            <p:cNvPr id="23" name="矩形 22">
              <a:extLst>
                <a:ext uri="{FF2B5EF4-FFF2-40B4-BE49-F238E27FC236}">
                  <a16:creationId xmlns:a16="http://schemas.microsoft.com/office/drawing/2014/main" id="{877E52C7-D3CE-4208-9CCB-977F09E57EC3}"/>
                </a:ext>
              </a:extLst>
            </p:cNvPr>
            <p:cNvSpPr/>
            <p:nvPr/>
          </p:nvSpPr>
          <p:spPr>
            <a:xfrm>
              <a:off x="10488130" y="1995725"/>
              <a:ext cx="1552416" cy="6693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长期内</a:t>
              </a:r>
              <a:endParaRPr lang="en-US" altLang="zh-CN" sz="1600" dirty="0"/>
            </a:p>
            <a:p>
              <a:pPr algn="ctr"/>
              <a:r>
                <a:rPr lang="zh-CN" altLang="en-US" sz="1600" dirty="0"/>
                <a:t>增加劳动需求</a:t>
              </a:r>
            </a:p>
          </p:txBody>
        </p:sp>
        <p:sp>
          <p:nvSpPr>
            <p:cNvPr id="24" name="矩形 23">
              <a:extLst>
                <a:ext uri="{FF2B5EF4-FFF2-40B4-BE49-F238E27FC236}">
                  <a16:creationId xmlns:a16="http://schemas.microsoft.com/office/drawing/2014/main" id="{31DD3601-86EA-4F01-B5E9-87052877D719}"/>
                </a:ext>
              </a:extLst>
            </p:cNvPr>
            <p:cNvSpPr/>
            <p:nvPr/>
          </p:nvSpPr>
          <p:spPr>
            <a:xfrm>
              <a:off x="10488129" y="2968717"/>
              <a:ext cx="1552416" cy="6693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短期内</a:t>
              </a:r>
              <a:endParaRPr lang="en-US" altLang="zh-CN" sz="1600" dirty="0"/>
            </a:p>
            <a:p>
              <a:pPr algn="ctr"/>
              <a:r>
                <a:rPr lang="zh-CN" altLang="en-US" sz="1600" dirty="0"/>
                <a:t>减少劳动需求</a:t>
              </a:r>
            </a:p>
          </p:txBody>
        </p:sp>
        <p:sp>
          <p:nvSpPr>
            <p:cNvPr id="25" name="矩形 24">
              <a:extLst>
                <a:ext uri="{FF2B5EF4-FFF2-40B4-BE49-F238E27FC236}">
                  <a16:creationId xmlns:a16="http://schemas.microsoft.com/office/drawing/2014/main" id="{68488108-0E6F-4CE5-8AB4-3D5B966BCC40}"/>
                </a:ext>
              </a:extLst>
            </p:cNvPr>
            <p:cNvSpPr/>
            <p:nvPr/>
          </p:nvSpPr>
          <p:spPr>
            <a:xfrm>
              <a:off x="10488130" y="3916177"/>
              <a:ext cx="1552416" cy="66938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短期内</a:t>
              </a:r>
              <a:endParaRPr lang="en-US" altLang="zh-CN" sz="1600" dirty="0"/>
            </a:p>
            <a:p>
              <a:pPr algn="ctr"/>
              <a:r>
                <a:rPr lang="zh-CN" altLang="en-US" sz="1600" dirty="0"/>
                <a:t>复原劳动需求</a:t>
              </a:r>
            </a:p>
          </p:txBody>
        </p:sp>
        <p:cxnSp>
          <p:nvCxnSpPr>
            <p:cNvPr id="26" name="连接符: 肘形 25">
              <a:extLst>
                <a:ext uri="{FF2B5EF4-FFF2-40B4-BE49-F238E27FC236}">
                  <a16:creationId xmlns:a16="http://schemas.microsoft.com/office/drawing/2014/main" id="{E170EA92-ED66-4F04-A002-4B118F627082}"/>
                </a:ext>
              </a:extLst>
            </p:cNvPr>
            <p:cNvCxnSpPr>
              <a:stCxn id="17" idx="3"/>
              <a:endCxn id="16" idx="1"/>
            </p:cNvCxnSpPr>
            <p:nvPr/>
          </p:nvCxnSpPr>
          <p:spPr>
            <a:xfrm>
              <a:off x="1786002" y="2454569"/>
              <a:ext cx="338753" cy="85028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84C1B3A3-0C94-474D-8C47-3438C4B35384}"/>
                </a:ext>
              </a:extLst>
            </p:cNvPr>
            <p:cNvCxnSpPr>
              <a:stCxn id="19" idx="3"/>
              <a:endCxn id="16" idx="1"/>
            </p:cNvCxnSpPr>
            <p:nvPr/>
          </p:nvCxnSpPr>
          <p:spPr>
            <a:xfrm flipV="1">
              <a:off x="1786002" y="3304851"/>
              <a:ext cx="338753" cy="95079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A5FE4E2-BEB4-47E4-81F1-1FEE2DD2A836}"/>
                </a:ext>
              </a:extLst>
            </p:cNvPr>
            <p:cNvCxnSpPr>
              <a:stCxn id="18" idx="3"/>
              <a:endCxn id="16" idx="1"/>
            </p:cNvCxnSpPr>
            <p:nvPr/>
          </p:nvCxnSpPr>
          <p:spPr>
            <a:xfrm>
              <a:off x="1786002" y="3304851"/>
              <a:ext cx="3387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5D01B476-5963-463F-924B-CE5EDE002D39}"/>
                </a:ext>
              </a:extLst>
            </p:cNvPr>
            <p:cNvCxnSpPr>
              <a:stCxn id="20" idx="1"/>
              <a:endCxn id="16" idx="0"/>
            </p:cNvCxnSpPr>
            <p:nvPr/>
          </p:nvCxnSpPr>
          <p:spPr>
            <a:xfrm rot="10800000" flipV="1">
              <a:off x="2680845" y="2454920"/>
              <a:ext cx="894840" cy="6393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55551CA7-3679-4064-8DF5-99FDB01B5D18}"/>
                </a:ext>
              </a:extLst>
            </p:cNvPr>
            <p:cNvCxnSpPr>
              <a:stCxn id="22" idx="1"/>
              <a:endCxn id="16" idx="2"/>
            </p:cNvCxnSpPr>
            <p:nvPr/>
          </p:nvCxnSpPr>
          <p:spPr>
            <a:xfrm rot="10800000">
              <a:off x="2680846" y="3515393"/>
              <a:ext cx="894841" cy="7359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9EB0DA1-0C22-4526-9D7E-82A12B807358}"/>
                </a:ext>
              </a:extLst>
            </p:cNvPr>
            <p:cNvCxnSpPr>
              <a:stCxn id="21" idx="1"/>
              <a:endCxn id="16" idx="3"/>
            </p:cNvCxnSpPr>
            <p:nvPr/>
          </p:nvCxnSpPr>
          <p:spPr>
            <a:xfrm flipH="1">
              <a:off x="3236934" y="3304851"/>
              <a:ext cx="338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AE827E6-D249-496C-BE6C-2AA64CF7A223}"/>
                </a:ext>
              </a:extLst>
            </p:cNvPr>
            <p:cNvCxnSpPr>
              <a:stCxn id="5" idx="3"/>
              <a:endCxn id="7" idx="1"/>
            </p:cNvCxnSpPr>
            <p:nvPr/>
          </p:nvCxnSpPr>
          <p:spPr>
            <a:xfrm>
              <a:off x="6559152" y="2453115"/>
              <a:ext cx="559846" cy="1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DF0C91B-71F2-496C-86F3-02F8A09F6B93}"/>
                </a:ext>
              </a:extLst>
            </p:cNvPr>
            <p:cNvCxnSpPr>
              <a:stCxn id="9" idx="3"/>
              <a:endCxn id="12" idx="1"/>
            </p:cNvCxnSpPr>
            <p:nvPr/>
          </p:nvCxnSpPr>
          <p:spPr>
            <a:xfrm flipV="1">
              <a:off x="6576339" y="3303351"/>
              <a:ext cx="542659" cy="1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F3BF28E-2BA9-4DD6-92F3-0496FBB7694F}"/>
                </a:ext>
              </a:extLst>
            </p:cNvPr>
            <p:cNvCxnSpPr>
              <a:stCxn id="10" idx="3"/>
              <a:endCxn id="13" idx="1"/>
            </p:cNvCxnSpPr>
            <p:nvPr/>
          </p:nvCxnSpPr>
          <p:spPr>
            <a:xfrm flipV="1">
              <a:off x="6576338" y="4250871"/>
              <a:ext cx="542660" cy="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76F0FE48-7C31-4413-A57C-CC778E9440F1}"/>
                </a:ext>
              </a:extLst>
            </p:cNvPr>
            <p:cNvCxnSpPr>
              <a:stCxn id="7" idx="3"/>
              <a:endCxn id="14" idx="0"/>
            </p:cNvCxnSpPr>
            <p:nvPr/>
          </p:nvCxnSpPr>
          <p:spPr>
            <a:xfrm>
              <a:off x="8671414" y="2454568"/>
              <a:ext cx="908358" cy="6382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690DD484-76BF-4AA8-8DDF-81333AF7D7E3}"/>
                </a:ext>
              </a:extLst>
            </p:cNvPr>
            <p:cNvCxnSpPr>
              <a:stCxn id="13" idx="3"/>
              <a:endCxn id="14" idx="2"/>
            </p:cNvCxnSpPr>
            <p:nvPr/>
          </p:nvCxnSpPr>
          <p:spPr>
            <a:xfrm flipV="1">
              <a:off x="8671414" y="3513892"/>
              <a:ext cx="908358" cy="7369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E671DE3-02A2-400E-A12E-434184FC358E}"/>
                </a:ext>
              </a:extLst>
            </p:cNvPr>
            <p:cNvCxnSpPr>
              <a:stCxn id="12" idx="3"/>
              <a:endCxn id="14" idx="1"/>
            </p:cNvCxnSpPr>
            <p:nvPr/>
          </p:nvCxnSpPr>
          <p:spPr>
            <a:xfrm flipV="1">
              <a:off x="8671414" y="3303350"/>
              <a:ext cx="3522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20931D16-2497-47F0-B8C1-B060C7406AA7}"/>
                </a:ext>
              </a:extLst>
            </p:cNvPr>
            <p:cNvCxnSpPr>
              <a:stCxn id="14" idx="3"/>
              <a:endCxn id="23" idx="1"/>
            </p:cNvCxnSpPr>
            <p:nvPr/>
          </p:nvCxnSpPr>
          <p:spPr>
            <a:xfrm flipV="1">
              <a:off x="10135861" y="2330418"/>
              <a:ext cx="352269" cy="9729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B52DCEA8-40DC-4EBF-A78A-D5DDC1C39BEE}"/>
                </a:ext>
              </a:extLst>
            </p:cNvPr>
            <p:cNvCxnSpPr>
              <a:stCxn id="14" idx="3"/>
              <a:endCxn id="25" idx="1"/>
            </p:cNvCxnSpPr>
            <p:nvPr/>
          </p:nvCxnSpPr>
          <p:spPr>
            <a:xfrm>
              <a:off x="10135861" y="3303350"/>
              <a:ext cx="352269" cy="9475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7222F79-DED5-4718-92B4-6FF832BEFA71}"/>
                </a:ext>
              </a:extLst>
            </p:cNvPr>
            <p:cNvCxnSpPr>
              <a:stCxn id="14" idx="3"/>
              <a:endCxn id="24" idx="1"/>
            </p:cNvCxnSpPr>
            <p:nvPr/>
          </p:nvCxnSpPr>
          <p:spPr>
            <a:xfrm>
              <a:off x="10135861" y="3303350"/>
              <a:ext cx="352268" cy="6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文本框 63">
            <a:extLst>
              <a:ext uri="{FF2B5EF4-FFF2-40B4-BE49-F238E27FC236}">
                <a16:creationId xmlns:a16="http://schemas.microsoft.com/office/drawing/2014/main" id="{26419113-F5DF-4AC9-BDDC-C085B70FCB8B}"/>
              </a:ext>
            </a:extLst>
          </p:cNvPr>
          <p:cNvSpPr txBox="1"/>
          <p:nvPr/>
        </p:nvSpPr>
        <p:spPr>
          <a:xfrm>
            <a:off x="2939441" y="4797861"/>
            <a:ext cx="6313118" cy="369332"/>
          </a:xfrm>
          <a:prstGeom prst="rect">
            <a:avLst/>
          </a:prstGeom>
          <a:noFill/>
        </p:spPr>
        <p:txBody>
          <a:bodyPr wrap="square" rtlCol="0">
            <a:spAutoFit/>
          </a:bodyPr>
          <a:lstStyle/>
          <a:p>
            <a:pPr algn="ctr"/>
            <a:r>
              <a:rPr lang="zh-CN" altLang="en-US" b="1"/>
              <a:t>人工智能对就业的影响效应与作用机制理论分析框架</a:t>
            </a:r>
            <a:endParaRPr lang="zh-CN" altLang="en-US" b="1" dirty="0"/>
          </a:p>
        </p:txBody>
      </p:sp>
      <p:sp>
        <p:nvSpPr>
          <p:cNvPr id="65" name="文本框 64">
            <a:extLst>
              <a:ext uri="{FF2B5EF4-FFF2-40B4-BE49-F238E27FC236}">
                <a16:creationId xmlns:a16="http://schemas.microsoft.com/office/drawing/2014/main" id="{9BC0CB03-4A6B-4886-8DEB-E169AA9932D8}"/>
              </a:ext>
            </a:extLst>
          </p:cNvPr>
          <p:cNvSpPr txBox="1"/>
          <p:nvPr/>
        </p:nvSpPr>
        <p:spPr>
          <a:xfrm>
            <a:off x="442218" y="5387648"/>
            <a:ext cx="10217431" cy="307777"/>
          </a:xfrm>
          <a:prstGeom prst="rect">
            <a:avLst/>
          </a:prstGeom>
          <a:noFill/>
        </p:spPr>
        <p:txBody>
          <a:bodyPr wrap="square" rtlCol="0">
            <a:spAutoFit/>
          </a:bodyPr>
          <a:lstStyle/>
          <a:p>
            <a:pPr algn="just"/>
            <a:r>
              <a:rPr lang="zh-CN" altLang="en-US" sz="1400" b="1" dirty="0"/>
              <a:t>来源：</a:t>
            </a:r>
            <a:r>
              <a:rPr lang="zh-CN" altLang="en-US" sz="1400" dirty="0">
                <a:hlinkClick r:id="rId4"/>
              </a:rPr>
              <a:t>陈楠</a:t>
            </a:r>
            <a:r>
              <a:rPr lang="en-US" altLang="zh-CN" sz="1400" dirty="0">
                <a:hlinkClick r:id="rId4"/>
              </a:rPr>
              <a:t>,</a:t>
            </a:r>
            <a:r>
              <a:rPr lang="zh-CN" altLang="en-US" sz="1400" dirty="0">
                <a:hlinkClick r:id="rId4"/>
              </a:rPr>
              <a:t>刘湘丽</a:t>
            </a:r>
            <a:r>
              <a:rPr lang="en-US" altLang="zh-CN" sz="1400" dirty="0">
                <a:hlinkClick r:id="rId4"/>
              </a:rPr>
              <a:t>,</a:t>
            </a:r>
            <a:r>
              <a:rPr lang="zh-CN" altLang="en-US" sz="1400" dirty="0">
                <a:hlinkClick r:id="rId4"/>
              </a:rPr>
              <a:t>樊围国</a:t>
            </a:r>
            <a:r>
              <a:rPr lang="en-US" altLang="zh-CN" sz="1400" dirty="0">
                <a:hlinkClick r:id="rId4"/>
              </a:rPr>
              <a:t>,</a:t>
            </a:r>
            <a:r>
              <a:rPr lang="zh-CN" altLang="en-US" sz="1400" dirty="0">
                <a:hlinkClick r:id="rId4"/>
              </a:rPr>
              <a:t>等</a:t>
            </a:r>
            <a:r>
              <a:rPr lang="en-US" altLang="zh-CN" sz="1400" dirty="0">
                <a:hlinkClick r:id="rId4"/>
              </a:rPr>
              <a:t>.</a:t>
            </a:r>
            <a:r>
              <a:rPr lang="zh-CN" altLang="en-US" sz="1400" dirty="0">
                <a:hlinkClick r:id="rId4"/>
              </a:rPr>
              <a:t>人工智能影响就业的多重效应与影响机制：综述与展望</a:t>
            </a:r>
            <a:r>
              <a:rPr lang="en-US" altLang="zh-CN" sz="1400" dirty="0">
                <a:hlinkClick r:id="rId4"/>
              </a:rPr>
              <a:t>[J].</a:t>
            </a:r>
            <a:r>
              <a:rPr lang="zh-CN" altLang="en-US" sz="1400" dirty="0">
                <a:hlinkClick r:id="rId4"/>
              </a:rPr>
              <a:t>中国人力资源开发</a:t>
            </a:r>
            <a:r>
              <a:rPr lang="en-US" altLang="zh-CN" sz="1400" dirty="0">
                <a:hlinkClick r:id="rId4"/>
              </a:rPr>
              <a:t>,2021,38(11):125-139.</a:t>
            </a:r>
            <a:endParaRPr lang="en-US" altLang="zh-CN" sz="1400" dirty="0"/>
          </a:p>
        </p:txBody>
      </p:sp>
      <p:sp>
        <p:nvSpPr>
          <p:cNvPr id="3" name="箭头: 左 2">
            <a:extLst>
              <a:ext uri="{FF2B5EF4-FFF2-40B4-BE49-F238E27FC236}">
                <a16:creationId xmlns:a16="http://schemas.microsoft.com/office/drawing/2014/main" id="{3407C063-C338-4850-B349-F4BBC76B7F35}"/>
              </a:ext>
            </a:extLst>
          </p:cNvPr>
          <p:cNvSpPr/>
          <p:nvPr/>
        </p:nvSpPr>
        <p:spPr>
          <a:xfrm>
            <a:off x="4985546" y="3012141"/>
            <a:ext cx="240933" cy="357702"/>
          </a:xfrm>
          <a:prstGeom prst="lef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云形 3">
            <a:extLst>
              <a:ext uri="{FF2B5EF4-FFF2-40B4-BE49-F238E27FC236}">
                <a16:creationId xmlns:a16="http://schemas.microsoft.com/office/drawing/2014/main" id="{7A4DD83F-5AF1-A310-8431-29C60CFFCB33}"/>
              </a:ext>
            </a:extLst>
          </p:cNvPr>
          <p:cNvSpPr/>
          <p:nvPr/>
        </p:nvSpPr>
        <p:spPr>
          <a:xfrm>
            <a:off x="7759699" y="794370"/>
            <a:ext cx="3251333" cy="1219500"/>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AI</a:t>
            </a:r>
            <a:r>
              <a:rPr lang="zh-CN" altLang="en-US" dirty="0"/>
              <a:t>发展一定会导致大规模失业吗？</a:t>
            </a:r>
          </a:p>
        </p:txBody>
      </p:sp>
    </p:spTree>
    <p:custDataLst>
      <p:tags r:id="rId1"/>
    </p:custDataLst>
    <p:extLst>
      <p:ext uri="{BB962C8B-B14F-4D97-AF65-F5344CB8AC3E}">
        <p14:creationId xmlns:p14="http://schemas.microsoft.com/office/powerpoint/2010/main" val="107993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animBg="1"/>
      <p:bldP spid="64" grpId="0"/>
      <p:bldP spid="65" grpId="0"/>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5D9AF7-C808-4156-BE37-47841DC6D564}"/>
              </a:ext>
            </a:extLst>
          </p:cNvPr>
          <p:cNvSpPr txBox="1"/>
          <p:nvPr/>
        </p:nvSpPr>
        <p:spPr>
          <a:xfrm>
            <a:off x="652641" y="2554750"/>
            <a:ext cx="11115313" cy="906530"/>
          </a:xfrm>
          <a:prstGeom prst="rect">
            <a:avLst/>
          </a:prstGeom>
          <a:noFill/>
        </p:spPr>
        <p:txBody>
          <a:bodyPr wrap="square" rtlCol="0">
            <a:spAutoFit/>
          </a:bodyPr>
          <a:lstStyle/>
          <a:p>
            <a:pPr marL="0" indent="0" algn="ctr">
              <a:lnSpc>
                <a:spcPct val="150000"/>
              </a:lnSpc>
              <a:buNone/>
            </a:pPr>
            <a:r>
              <a:rPr kumimoji="1" lang="zh-CN" altLang="en-US" sz="4000" b="1" dirty="0">
                <a:latin typeface="Times New Roman" panose="02020603050405020304" pitchFamily="18" charset="0"/>
                <a:ea typeface="Microsoft YaHei" panose="020B0503020204020204" pitchFamily="34" charset="-122"/>
                <a:cs typeface="Times New Roman" panose="02020603050405020304" pitchFamily="18" charset="0"/>
              </a:rPr>
              <a:t>什么是人工智能经济学？</a:t>
            </a:r>
            <a:endParaRPr kumimoji="1" lang="en-US" altLang="zh-CN" sz="40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609461E7-C746-407D-B392-0396EBE206DA}"/>
              </a:ext>
            </a:extLst>
          </p:cNvPr>
          <p:cNvPicPr>
            <a:picLocks noChangeAspect="1"/>
          </p:cNvPicPr>
          <p:nvPr/>
        </p:nvPicPr>
        <p:blipFill>
          <a:blip r:embed="rId2"/>
          <a:stretch>
            <a:fillRect/>
          </a:stretch>
        </p:blipFill>
        <p:spPr>
          <a:xfrm>
            <a:off x="8822774" y="182919"/>
            <a:ext cx="3097216" cy="824802"/>
          </a:xfrm>
          <a:prstGeom prst="rect">
            <a:avLst/>
          </a:prstGeom>
        </p:spPr>
      </p:pic>
    </p:spTree>
    <p:extLst>
      <p:ext uri="{BB962C8B-B14F-4D97-AF65-F5344CB8AC3E}">
        <p14:creationId xmlns:p14="http://schemas.microsoft.com/office/powerpoint/2010/main" val="924305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633407" y="945675"/>
            <a:ext cx="4671366" cy="499111"/>
          </a:xfrm>
          <a:prstGeom prst="rect">
            <a:avLst/>
          </a:prstGeom>
          <a:noFill/>
        </p:spPr>
        <p:txBody>
          <a:bodyPr wrap="square" rtlCol="0">
            <a:spAutoFit/>
          </a:bodyPr>
          <a:lstStyle/>
          <a:p>
            <a:pPr algn="just">
              <a:lnSpc>
                <a:spcPct val="150000"/>
              </a:lnSpc>
            </a:pPr>
            <a:r>
              <a:rPr lang="zh-CN" altLang="en-US" sz="2000" b="1" dirty="0"/>
              <a:t>研究内容</a:t>
            </a:r>
            <a:r>
              <a:rPr lang="en-US" altLang="zh-CN" sz="2000" b="1" dirty="0"/>
              <a:t>3</a:t>
            </a:r>
            <a:r>
              <a:rPr lang="zh-CN" altLang="en-US" sz="2000" b="1" dirty="0"/>
              <a:t>：</a:t>
            </a:r>
            <a:r>
              <a:rPr lang="en-US" altLang="zh-CN" sz="2000" b="1" dirty="0"/>
              <a:t>AI</a:t>
            </a:r>
            <a:r>
              <a:rPr lang="zh-CN" altLang="en-US" sz="2000" b="1" dirty="0"/>
              <a:t>对劳动力市场的影响</a:t>
            </a:r>
            <a:endParaRPr lang="en-US" altLang="zh-CN" sz="2000" b="1" dirty="0"/>
          </a:p>
        </p:txBody>
      </p:sp>
      <p:sp>
        <p:nvSpPr>
          <p:cNvPr id="65" name="文本框 64">
            <a:extLst>
              <a:ext uri="{FF2B5EF4-FFF2-40B4-BE49-F238E27FC236}">
                <a16:creationId xmlns:a16="http://schemas.microsoft.com/office/drawing/2014/main" id="{9BC0CB03-4A6B-4886-8DEB-E169AA9932D8}"/>
              </a:ext>
            </a:extLst>
          </p:cNvPr>
          <p:cNvSpPr txBox="1"/>
          <p:nvPr/>
        </p:nvSpPr>
        <p:spPr>
          <a:xfrm>
            <a:off x="310791" y="6042374"/>
            <a:ext cx="11598328" cy="307777"/>
          </a:xfrm>
          <a:prstGeom prst="rect">
            <a:avLst/>
          </a:prstGeom>
          <a:noFill/>
        </p:spPr>
        <p:txBody>
          <a:bodyPr wrap="square" rtlCol="0">
            <a:spAutoFit/>
          </a:bodyPr>
          <a:lstStyle/>
          <a:p>
            <a:pPr algn="just"/>
            <a:r>
              <a:rPr lang="zh-CN" altLang="en-US" sz="1400" b="1" dirty="0"/>
              <a:t>来源：</a:t>
            </a:r>
            <a:r>
              <a:rPr lang="zh-CN" altLang="en-US" sz="1400" dirty="0">
                <a:hlinkClick r:id="rId4"/>
              </a:rPr>
              <a:t>张丹丹</a:t>
            </a:r>
            <a:r>
              <a:rPr lang="en-US" altLang="zh-CN" sz="1400" dirty="0">
                <a:hlinkClick r:id="rId4"/>
              </a:rPr>
              <a:t>,</a:t>
            </a:r>
            <a:r>
              <a:rPr lang="zh-CN" altLang="en-US" sz="1400" dirty="0">
                <a:hlinkClick r:id="rId4"/>
              </a:rPr>
              <a:t>于航</a:t>
            </a:r>
            <a:r>
              <a:rPr lang="en-US" altLang="zh-CN" sz="1400" dirty="0">
                <a:hlinkClick r:id="rId4"/>
              </a:rPr>
              <a:t>,</a:t>
            </a:r>
            <a:r>
              <a:rPr lang="zh-CN" altLang="en-US" sz="1400" dirty="0">
                <a:hlinkClick r:id="rId4"/>
              </a:rPr>
              <a:t>李力行</a:t>
            </a:r>
            <a:r>
              <a:rPr lang="en-US" altLang="zh-CN" sz="1400" dirty="0">
                <a:hlinkClick r:id="rId4"/>
              </a:rPr>
              <a:t>,</a:t>
            </a:r>
            <a:r>
              <a:rPr lang="zh-CN" altLang="en-US" sz="1400" dirty="0">
                <a:hlinkClick r:id="rId4"/>
              </a:rPr>
              <a:t>等</a:t>
            </a:r>
            <a:r>
              <a:rPr lang="en-US" altLang="zh-CN" sz="1400" dirty="0">
                <a:hlinkClick r:id="rId4"/>
              </a:rPr>
              <a:t>.</a:t>
            </a:r>
            <a:r>
              <a:rPr lang="zh-CN" altLang="en-US" sz="1400" dirty="0">
                <a:hlinkClick r:id="rId4"/>
              </a:rPr>
              <a:t>中国人工智能技术暴露度的测算及其对劳动需求的影响</a:t>
            </a:r>
            <a:r>
              <a:rPr lang="en-US" altLang="zh-CN" sz="1400" dirty="0">
                <a:hlinkClick r:id="rId4"/>
              </a:rPr>
              <a:t>——</a:t>
            </a:r>
            <a:r>
              <a:rPr lang="zh-CN" altLang="en-US" sz="1400" dirty="0">
                <a:hlinkClick r:id="rId4"/>
              </a:rPr>
              <a:t>基于大语言模型的新证据</a:t>
            </a:r>
            <a:r>
              <a:rPr lang="en-US" altLang="zh-CN" sz="1400" dirty="0">
                <a:hlinkClick r:id="rId4"/>
              </a:rPr>
              <a:t>[J].</a:t>
            </a:r>
            <a:r>
              <a:rPr lang="zh-CN" altLang="en-US" sz="1400" dirty="0">
                <a:hlinkClick r:id="rId4"/>
              </a:rPr>
              <a:t>管理世界</a:t>
            </a:r>
            <a:r>
              <a:rPr lang="en-US" altLang="zh-CN" sz="1400" dirty="0">
                <a:hlinkClick r:id="rId4"/>
              </a:rPr>
              <a:t>,2025,41(07):59-75.</a:t>
            </a:r>
            <a:endParaRPr lang="en-US" altLang="zh-CN" sz="1400" dirty="0"/>
          </a:p>
        </p:txBody>
      </p:sp>
      <p:grpSp>
        <p:nvGrpSpPr>
          <p:cNvPr id="2" name="组合 1">
            <a:extLst>
              <a:ext uri="{FF2B5EF4-FFF2-40B4-BE49-F238E27FC236}">
                <a16:creationId xmlns:a16="http://schemas.microsoft.com/office/drawing/2014/main" id="{FADEF7C3-2B4B-9A37-063F-7957FD228B5A}"/>
              </a:ext>
            </a:extLst>
          </p:cNvPr>
          <p:cNvGrpSpPr/>
          <p:nvPr/>
        </p:nvGrpSpPr>
        <p:grpSpPr>
          <a:xfrm>
            <a:off x="2705622" y="1650236"/>
            <a:ext cx="4750780" cy="4211945"/>
            <a:chOff x="2705622" y="1650236"/>
            <a:chExt cx="4750780" cy="4211945"/>
          </a:xfrm>
        </p:grpSpPr>
        <p:sp>
          <p:nvSpPr>
            <p:cNvPr id="51" name="矩形 50">
              <a:extLst>
                <a:ext uri="{FF2B5EF4-FFF2-40B4-BE49-F238E27FC236}">
                  <a16:creationId xmlns:a16="http://schemas.microsoft.com/office/drawing/2014/main" id="{C91B8AB5-69ED-46C1-AEE6-2BA21245192E}"/>
                </a:ext>
              </a:extLst>
            </p:cNvPr>
            <p:cNvSpPr/>
            <p:nvPr/>
          </p:nvSpPr>
          <p:spPr>
            <a:xfrm>
              <a:off x="2705622" y="1650236"/>
              <a:ext cx="4750780" cy="421194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a:extLst>
                <a:ext uri="{FF2B5EF4-FFF2-40B4-BE49-F238E27FC236}">
                  <a16:creationId xmlns:a16="http://schemas.microsoft.com/office/drawing/2014/main" id="{9A3ABE67-FE2C-4492-8698-227B24189385}"/>
                </a:ext>
              </a:extLst>
            </p:cNvPr>
            <p:cNvPicPr>
              <a:picLocks noChangeAspect="1"/>
            </p:cNvPicPr>
            <p:nvPr/>
          </p:nvPicPr>
          <p:blipFill>
            <a:blip r:embed="rId5"/>
            <a:stretch>
              <a:fillRect/>
            </a:stretch>
          </p:blipFill>
          <p:spPr>
            <a:xfrm>
              <a:off x="2786096" y="2802901"/>
              <a:ext cx="4589832" cy="2816593"/>
            </a:xfrm>
            <a:prstGeom prst="rect">
              <a:avLst/>
            </a:prstGeom>
          </p:spPr>
        </p:pic>
        <p:sp>
          <p:nvSpPr>
            <p:cNvPr id="4" name="文本框 3">
              <a:extLst>
                <a:ext uri="{FF2B5EF4-FFF2-40B4-BE49-F238E27FC236}">
                  <a16:creationId xmlns:a16="http://schemas.microsoft.com/office/drawing/2014/main" id="{626C9F91-EF25-4014-A63E-8949164F0380}"/>
                </a:ext>
              </a:extLst>
            </p:cNvPr>
            <p:cNvSpPr txBox="1"/>
            <p:nvPr/>
          </p:nvSpPr>
          <p:spPr>
            <a:xfrm>
              <a:off x="2806787" y="1773346"/>
              <a:ext cx="4359058" cy="584775"/>
            </a:xfrm>
            <a:prstGeom prst="rect">
              <a:avLst/>
            </a:prstGeom>
            <a:noFill/>
          </p:spPr>
          <p:txBody>
            <a:bodyPr wrap="square" rtlCol="0">
              <a:spAutoFit/>
            </a:bodyPr>
            <a:lstStyle/>
            <a:p>
              <a:pPr algn="just"/>
              <a:r>
                <a:rPr lang="zh-CN" altLang="en-US" sz="1600" dirty="0"/>
                <a:t>新发布职位越来越集中于暴露度低的领域，而暴露度相对高的职位正在逐步减少</a:t>
              </a:r>
            </a:p>
          </p:txBody>
        </p:sp>
      </p:grpSp>
      <p:grpSp>
        <p:nvGrpSpPr>
          <p:cNvPr id="5" name="组合 4">
            <a:extLst>
              <a:ext uri="{FF2B5EF4-FFF2-40B4-BE49-F238E27FC236}">
                <a16:creationId xmlns:a16="http://schemas.microsoft.com/office/drawing/2014/main" id="{FEC5BF6D-A882-C0EE-BFAF-6C05DF46E7B1}"/>
              </a:ext>
            </a:extLst>
          </p:cNvPr>
          <p:cNvGrpSpPr/>
          <p:nvPr/>
        </p:nvGrpSpPr>
        <p:grpSpPr>
          <a:xfrm>
            <a:off x="7550061" y="1650236"/>
            <a:ext cx="4550081" cy="4211945"/>
            <a:chOff x="7550061" y="1650236"/>
            <a:chExt cx="4550081" cy="4211945"/>
          </a:xfrm>
        </p:grpSpPr>
        <p:sp>
          <p:nvSpPr>
            <p:cNvPr id="53" name="矩形 52">
              <a:extLst>
                <a:ext uri="{FF2B5EF4-FFF2-40B4-BE49-F238E27FC236}">
                  <a16:creationId xmlns:a16="http://schemas.microsoft.com/office/drawing/2014/main" id="{E225D926-5886-4F9A-BE1E-D61CCA407233}"/>
                </a:ext>
              </a:extLst>
            </p:cNvPr>
            <p:cNvSpPr/>
            <p:nvPr/>
          </p:nvSpPr>
          <p:spPr>
            <a:xfrm>
              <a:off x="7557567" y="1650236"/>
              <a:ext cx="4542575" cy="421194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a:extLst>
                <a:ext uri="{FF2B5EF4-FFF2-40B4-BE49-F238E27FC236}">
                  <a16:creationId xmlns:a16="http://schemas.microsoft.com/office/drawing/2014/main" id="{8DD85C44-9B2D-436E-9E58-FC98B2526FC1}"/>
                </a:ext>
              </a:extLst>
            </p:cNvPr>
            <p:cNvPicPr>
              <a:picLocks noChangeAspect="1"/>
            </p:cNvPicPr>
            <p:nvPr/>
          </p:nvPicPr>
          <p:blipFill>
            <a:blip r:embed="rId6"/>
            <a:stretch>
              <a:fillRect/>
            </a:stretch>
          </p:blipFill>
          <p:spPr>
            <a:xfrm>
              <a:off x="7734821" y="2802901"/>
              <a:ext cx="3851753" cy="2853552"/>
            </a:xfrm>
            <a:prstGeom prst="rect">
              <a:avLst/>
            </a:prstGeom>
          </p:spPr>
        </p:pic>
        <p:sp>
          <p:nvSpPr>
            <p:cNvPr id="27" name="文本框 26">
              <a:extLst>
                <a:ext uri="{FF2B5EF4-FFF2-40B4-BE49-F238E27FC236}">
                  <a16:creationId xmlns:a16="http://schemas.microsoft.com/office/drawing/2014/main" id="{FE319B4D-5445-4B27-9CFD-743F6B8B7D77}"/>
                </a:ext>
              </a:extLst>
            </p:cNvPr>
            <p:cNvSpPr txBox="1"/>
            <p:nvPr/>
          </p:nvSpPr>
          <p:spPr>
            <a:xfrm>
              <a:off x="7550061" y="1650236"/>
              <a:ext cx="4359058" cy="830997"/>
            </a:xfrm>
            <a:prstGeom prst="rect">
              <a:avLst/>
            </a:prstGeom>
            <a:noFill/>
          </p:spPr>
          <p:txBody>
            <a:bodyPr wrap="square" rtlCol="0">
              <a:spAutoFit/>
            </a:bodyPr>
            <a:lstStyle/>
            <a:p>
              <a:pPr algn="just"/>
              <a:r>
                <a:rPr lang="zh-CN" altLang="en-US" sz="1600" dirty="0"/>
                <a:t>相对而言暴露指数最低的职业，其劳动需求呈现相对较强的增长态势，而在暴露指数较高的职业中，劳动需求均呈现相对逐渐下降的趋势</a:t>
              </a:r>
            </a:p>
          </p:txBody>
        </p:sp>
      </p:grpSp>
      <p:sp>
        <p:nvSpPr>
          <p:cNvPr id="29" name="文本框 28">
            <a:extLst>
              <a:ext uri="{FF2B5EF4-FFF2-40B4-BE49-F238E27FC236}">
                <a16:creationId xmlns:a16="http://schemas.microsoft.com/office/drawing/2014/main" id="{3AE5CFA3-2A61-42A6-97BF-2EC4B7678CF0}"/>
              </a:ext>
            </a:extLst>
          </p:cNvPr>
          <p:cNvSpPr txBox="1"/>
          <p:nvPr/>
        </p:nvSpPr>
        <p:spPr>
          <a:xfrm>
            <a:off x="183649" y="1624979"/>
            <a:ext cx="2374111" cy="4111062"/>
          </a:xfrm>
          <a:prstGeom prst="rect">
            <a:avLst/>
          </a:prstGeom>
          <a:noFill/>
        </p:spPr>
        <p:txBody>
          <a:bodyPr wrap="square" rtlCol="0">
            <a:spAutoFit/>
          </a:bodyPr>
          <a:lstStyle/>
          <a:p>
            <a:pPr algn="just">
              <a:lnSpc>
                <a:spcPct val="150000"/>
              </a:lnSpc>
            </a:pPr>
            <a:r>
              <a:rPr lang="zh-CN" altLang="en-US" sz="1600" b="1" dirty="0"/>
              <a:t>生成式</a:t>
            </a:r>
            <a:r>
              <a:rPr lang="en-US" altLang="zh-CN" sz="1600" b="1" dirty="0"/>
              <a:t>AI</a:t>
            </a:r>
            <a:r>
              <a:rPr lang="zh-CN" altLang="en-US" sz="1600" b="1" dirty="0"/>
              <a:t>对劳动力市场的替代效应多大？哪些职业更容易被替代？</a:t>
            </a:r>
            <a:endParaRPr lang="en-US" altLang="zh-CN" sz="1600" b="1" dirty="0"/>
          </a:p>
          <a:p>
            <a:pPr algn="just">
              <a:lnSpc>
                <a:spcPct val="150000"/>
              </a:lnSpc>
            </a:pPr>
            <a:endParaRPr lang="en-US" altLang="zh-CN" sz="1600" dirty="0"/>
          </a:p>
          <a:p>
            <a:pPr algn="just">
              <a:lnSpc>
                <a:spcPct val="150000"/>
              </a:lnSpc>
            </a:pPr>
            <a:r>
              <a:rPr lang="zh-CN" altLang="en-US" sz="1600" dirty="0"/>
              <a:t>张丹丹等利用</a:t>
            </a:r>
            <a:r>
              <a:rPr lang="en-US" altLang="zh-CN" sz="1600" dirty="0"/>
              <a:t>2018</a:t>
            </a:r>
            <a:r>
              <a:rPr lang="zh-CN" altLang="en-US" sz="1600" dirty="0"/>
              <a:t>年</a:t>
            </a:r>
            <a:r>
              <a:rPr lang="en-US" altLang="zh-CN" sz="1600" dirty="0"/>
              <a:t>1</a:t>
            </a:r>
            <a:r>
              <a:rPr lang="zh-CN" altLang="en-US" sz="1600" dirty="0"/>
              <a:t>月～</a:t>
            </a:r>
            <a:r>
              <a:rPr lang="en-US" altLang="zh-CN" sz="1600" dirty="0"/>
              <a:t>2024</a:t>
            </a:r>
            <a:r>
              <a:rPr lang="zh-CN" altLang="en-US" sz="1600" dirty="0"/>
              <a:t>年</a:t>
            </a:r>
            <a:r>
              <a:rPr lang="en-US" altLang="zh-CN" sz="1600" dirty="0"/>
              <a:t>5</a:t>
            </a:r>
            <a:r>
              <a:rPr lang="zh-CN" altLang="en-US" sz="1600" dirty="0"/>
              <a:t>月之间发布的</a:t>
            </a:r>
            <a:r>
              <a:rPr lang="en-US" altLang="zh-CN" sz="1600" dirty="0"/>
              <a:t>125</a:t>
            </a:r>
            <a:r>
              <a:rPr lang="zh-CN" altLang="en-US" sz="1600" dirty="0"/>
              <a:t>万条在线招聘信息，基于对岗位工作任务的具体描述，构建了各职业</a:t>
            </a:r>
            <a:r>
              <a:rPr lang="zh-CN" altLang="en-US" sz="1600" b="1" dirty="0">
                <a:solidFill>
                  <a:srgbClr val="9D1223"/>
                </a:solidFill>
              </a:rPr>
              <a:t>“大语言模型人工智能技术暴露度”</a:t>
            </a:r>
            <a:r>
              <a:rPr lang="zh-CN" altLang="en-US" sz="1600" dirty="0"/>
              <a:t>。</a:t>
            </a:r>
          </a:p>
        </p:txBody>
      </p:sp>
    </p:spTree>
    <p:custDataLst>
      <p:tags r:id="rId1"/>
    </p:custDataLst>
    <p:extLst>
      <p:ext uri="{BB962C8B-B14F-4D97-AF65-F5344CB8AC3E}">
        <p14:creationId xmlns:p14="http://schemas.microsoft.com/office/powerpoint/2010/main" val="399005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633407" y="813629"/>
            <a:ext cx="4671366" cy="499111"/>
          </a:xfrm>
          <a:prstGeom prst="rect">
            <a:avLst/>
          </a:prstGeom>
          <a:noFill/>
        </p:spPr>
        <p:txBody>
          <a:bodyPr wrap="square" rtlCol="0">
            <a:spAutoFit/>
          </a:bodyPr>
          <a:lstStyle/>
          <a:p>
            <a:pPr algn="just">
              <a:lnSpc>
                <a:spcPct val="150000"/>
              </a:lnSpc>
            </a:pPr>
            <a:r>
              <a:rPr lang="zh-CN" altLang="en-US" sz="2000" b="1" dirty="0"/>
              <a:t>研究内容</a:t>
            </a:r>
            <a:r>
              <a:rPr lang="en-US" altLang="zh-CN" sz="2000" b="1" dirty="0"/>
              <a:t>3</a:t>
            </a:r>
            <a:r>
              <a:rPr lang="zh-CN" altLang="en-US" sz="2000" b="1" dirty="0"/>
              <a:t>：</a:t>
            </a:r>
            <a:r>
              <a:rPr lang="en-US" altLang="zh-CN" sz="2000" b="1" dirty="0"/>
              <a:t>AI</a:t>
            </a:r>
            <a:r>
              <a:rPr lang="zh-CN" altLang="en-US" sz="2000" b="1" dirty="0"/>
              <a:t>对劳动力市场的影响</a:t>
            </a:r>
            <a:endParaRPr lang="en-US" altLang="zh-CN" sz="2000" b="1" dirty="0"/>
          </a:p>
        </p:txBody>
      </p:sp>
      <p:sp>
        <p:nvSpPr>
          <p:cNvPr id="4" name="文本框 3">
            <a:extLst>
              <a:ext uri="{FF2B5EF4-FFF2-40B4-BE49-F238E27FC236}">
                <a16:creationId xmlns:a16="http://schemas.microsoft.com/office/drawing/2014/main" id="{626C9F91-EF25-4014-A63E-8949164F0380}"/>
              </a:ext>
            </a:extLst>
          </p:cNvPr>
          <p:cNvSpPr txBox="1"/>
          <p:nvPr/>
        </p:nvSpPr>
        <p:spPr>
          <a:xfrm>
            <a:off x="110093" y="2788866"/>
            <a:ext cx="3814445" cy="2677656"/>
          </a:xfrm>
          <a:prstGeom prst="rect">
            <a:avLst/>
          </a:prstGeom>
          <a:noFill/>
        </p:spPr>
        <p:txBody>
          <a:bodyPr wrap="square" rtlCol="0">
            <a:spAutoFit/>
          </a:bodyPr>
          <a:lstStyle/>
          <a:p>
            <a:pPr marL="285750" indent="-285750" algn="just">
              <a:buFont typeface="Wingdings" panose="05000000000000000000" pitchFamily="2" charset="2"/>
              <a:buChar char="p"/>
            </a:pPr>
            <a:r>
              <a:rPr lang="zh-CN" altLang="en-US" sz="1400" dirty="0"/>
              <a:t>暴露指数最高的职业包括会计、编辑、销售及程序员等，这些主要是</a:t>
            </a:r>
            <a:r>
              <a:rPr lang="zh-CN" altLang="en-US" sz="1400" dirty="0">
                <a:solidFill>
                  <a:srgbClr val="9D1223"/>
                </a:solidFill>
              </a:rPr>
              <a:t>知识密集型的白领工作，工作内容涉及大量的文本处理和资料整合，其任务属性多属于规则化和重复性的任务，对创造性的需求较低</a:t>
            </a:r>
            <a:r>
              <a:rPr lang="zh-CN" altLang="en-US" sz="1400" dirty="0"/>
              <a:t>。</a:t>
            </a:r>
            <a:endParaRPr lang="en-US" altLang="zh-CN" sz="1400" dirty="0"/>
          </a:p>
          <a:p>
            <a:pPr marL="285750" indent="-285750" algn="just">
              <a:buFont typeface="Wingdings" panose="05000000000000000000" pitchFamily="2" charset="2"/>
              <a:buChar char="p"/>
            </a:pPr>
            <a:endParaRPr lang="en-US" altLang="zh-CN" sz="1400" dirty="0"/>
          </a:p>
          <a:p>
            <a:pPr marL="285750" indent="-285750" algn="just">
              <a:buFont typeface="Wingdings" panose="05000000000000000000" pitchFamily="2" charset="2"/>
              <a:buChar char="p"/>
            </a:pPr>
            <a:r>
              <a:rPr lang="zh-CN" altLang="en-US" sz="1400" dirty="0"/>
              <a:t>暴露指数低的职业主要有餐饮服务人员、产业工人、家政服务人员等，这些工作多</a:t>
            </a:r>
            <a:r>
              <a:rPr lang="zh-CN" altLang="en-US" sz="1400" dirty="0">
                <a:solidFill>
                  <a:srgbClr val="9D1223"/>
                </a:solidFill>
              </a:rPr>
              <a:t>涉及体力劳动，且需要与人直接互动</a:t>
            </a:r>
            <a:r>
              <a:rPr lang="zh-CN" altLang="en-US" sz="1400" dirty="0"/>
              <a:t>。但需要注意的是，这些职业尽管受大语言模型的影响小，</a:t>
            </a:r>
            <a:r>
              <a:rPr lang="zh-CN" altLang="en-US" sz="1400" dirty="0">
                <a:solidFill>
                  <a:srgbClr val="9D1223"/>
                </a:solidFill>
              </a:rPr>
              <a:t>但可能受到机器人和其他数字技术的冲击</a:t>
            </a:r>
            <a:r>
              <a:rPr lang="zh-CN" altLang="en-US" sz="1400" dirty="0"/>
              <a:t>。</a:t>
            </a:r>
          </a:p>
        </p:txBody>
      </p:sp>
      <p:grpSp>
        <p:nvGrpSpPr>
          <p:cNvPr id="2" name="组合 1">
            <a:extLst>
              <a:ext uri="{FF2B5EF4-FFF2-40B4-BE49-F238E27FC236}">
                <a16:creationId xmlns:a16="http://schemas.microsoft.com/office/drawing/2014/main" id="{0A1DD229-1834-979B-9742-A2A00E1CA2BE}"/>
              </a:ext>
            </a:extLst>
          </p:cNvPr>
          <p:cNvGrpSpPr/>
          <p:nvPr/>
        </p:nvGrpSpPr>
        <p:grpSpPr>
          <a:xfrm>
            <a:off x="3924538" y="1391478"/>
            <a:ext cx="8201201" cy="4424333"/>
            <a:chOff x="3924538" y="1391478"/>
            <a:chExt cx="8201201" cy="4424333"/>
          </a:xfrm>
        </p:grpSpPr>
        <p:sp>
          <p:nvSpPr>
            <p:cNvPr id="6" name="矩形 5">
              <a:extLst>
                <a:ext uri="{FF2B5EF4-FFF2-40B4-BE49-F238E27FC236}">
                  <a16:creationId xmlns:a16="http://schemas.microsoft.com/office/drawing/2014/main" id="{D26FA401-918A-4922-9AC8-F6954ED7D0C5}"/>
                </a:ext>
              </a:extLst>
            </p:cNvPr>
            <p:cNvSpPr/>
            <p:nvPr/>
          </p:nvSpPr>
          <p:spPr>
            <a:xfrm>
              <a:off x="3924538" y="1391478"/>
              <a:ext cx="8201201" cy="442433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5" name="图片 4">
              <a:extLst>
                <a:ext uri="{FF2B5EF4-FFF2-40B4-BE49-F238E27FC236}">
                  <a16:creationId xmlns:a16="http://schemas.microsoft.com/office/drawing/2014/main" id="{0F552391-AEDA-4976-9E96-C5CA4BD4A72F}"/>
                </a:ext>
              </a:extLst>
            </p:cNvPr>
            <p:cNvPicPr>
              <a:picLocks noChangeAspect="1"/>
            </p:cNvPicPr>
            <p:nvPr/>
          </p:nvPicPr>
          <p:blipFill>
            <a:blip r:embed="rId4"/>
            <a:stretch>
              <a:fillRect/>
            </a:stretch>
          </p:blipFill>
          <p:spPr>
            <a:xfrm>
              <a:off x="4018299" y="1444786"/>
              <a:ext cx="8022247" cy="4249002"/>
            </a:xfrm>
            <a:prstGeom prst="rect">
              <a:avLst/>
            </a:prstGeom>
          </p:spPr>
        </p:pic>
      </p:grpSp>
      <p:sp>
        <p:nvSpPr>
          <p:cNvPr id="12" name="文本框 11">
            <a:extLst>
              <a:ext uri="{FF2B5EF4-FFF2-40B4-BE49-F238E27FC236}">
                <a16:creationId xmlns:a16="http://schemas.microsoft.com/office/drawing/2014/main" id="{8A821B87-FD03-4A3E-9522-0A92F81E4EBC}"/>
              </a:ext>
            </a:extLst>
          </p:cNvPr>
          <p:cNvSpPr txBox="1"/>
          <p:nvPr/>
        </p:nvSpPr>
        <p:spPr>
          <a:xfrm>
            <a:off x="310791" y="6042374"/>
            <a:ext cx="11598328" cy="307777"/>
          </a:xfrm>
          <a:prstGeom prst="rect">
            <a:avLst/>
          </a:prstGeom>
          <a:noFill/>
        </p:spPr>
        <p:txBody>
          <a:bodyPr wrap="square" rtlCol="0">
            <a:spAutoFit/>
          </a:bodyPr>
          <a:lstStyle/>
          <a:p>
            <a:pPr algn="just"/>
            <a:r>
              <a:rPr lang="zh-CN" altLang="en-US" sz="1400" b="1" dirty="0"/>
              <a:t>来源：</a:t>
            </a:r>
            <a:r>
              <a:rPr lang="zh-CN" altLang="en-US" sz="1400" dirty="0">
                <a:hlinkClick r:id="rId5"/>
              </a:rPr>
              <a:t>张丹丹</a:t>
            </a:r>
            <a:r>
              <a:rPr lang="en-US" altLang="zh-CN" sz="1400" dirty="0">
                <a:hlinkClick r:id="rId5"/>
              </a:rPr>
              <a:t>,</a:t>
            </a:r>
            <a:r>
              <a:rPr lang="zh-CN" altLang="en-US" sz="1400" dirty="0">
                <a:hlinkClick r:id="rId5"/>
              </a:rPr>
              <a:t>于航</a:t>
            </a:r>
            <a:r>
              <a:rPr lang="en-US" altLang="zh-CN" sz="1400" dirty="0">
                <a:hlinkClick r:id="rId5"/>
              </a:rPr>
              <a:t>,</a:t>
            </a:r>
            <a:r>
              <a:rPr lang="zh-CN" altLang="en-US" sz="1400" dirty="0">
                <a:hlinkClick r:id="rId5"/>
              </a:rPr>
              <a:t>李力行</a:t>
            </a:r>
            <a:r>
              <a:rPr lang="en-US" altLang="zh-CN" sz="1400" dirty="0">
                <a:hlinkClick r:id="rId5"/>
              </a:rPr>
              <a:t>,</a:t>
            </a:r>
            <a:r>
              <a:rPr lang="zh-CN" altLang="en-US" sz="1400" dirty="0">
                <a:hlinkClick r:id="rId5"/>
              </a:rPr>
              <a:t>等</a:t>
            </a:r>
            <a:r>
              <a:rPr lang="en-US" altLang="zh-CN" sz="1400" dirty="0">
                <a:hlinkClick r:id="rId5"/>
              </a:rPr>
              <a:t>.</a:t>
            </a:r>
            <a:r>
              <a:rPr lang="zh-CN" altLang="en-US" sz="1400" dirty="0">
                <a:hlinkClick r:id="rId5"/>
              </a:rPr>
              <a:t>中国人工智能技术暴露度的测算及其对劳动需求的影响</a:t>
            </a:r>
            <a:r>
              <a:rPr lang="en-US" altLang="zh-CN" sz="1400" dirty="0">
                <a:hlinkClick r:id="rId5"/>
              </a:rPr>
              <a:t>——</a:t>
            </a:r>
            <a:r>
              <a:rPr lang="zh-CN" altLang="en-US" sz="1400" dirty="0">
                <a:hlinkClick r:id="rId5"/>
              </a:rPr>
              <a:t>基于大语言模型的新证据</a:t>
            </a:r>
            <a:r>
              <a:rPr lang="en-US" altLang="zh-CN" sz="1400" dirty="0">
                <a:hlinkClick r:id="rId5"/>
              </a:rPr>
              <a:t>[J].</a:t>
            </a:r>
            <a:r>
              <a:rPr lang="zh-CN" altLang="en-US" sz="1400" dirty="0">
                <a:hlinkClick r:id="rId5"/>
              </a:rPr>
              <a:t>管理世界</a:t>
            </a:r>
            <a:r>
              <a:rPr lang="en-US" altLang="zh-CN" sz="1400" dirty="0">
                <a:hlinkClick r:id="rId5"/>
              </a:rPr>
              <a:t>,2025,41(07):59-75.</a:t>
            </a:r>
            <a:endParaRPr lang="en-US" altLang="zh-CN" sz="1400" dirty="0"/>
          </a:p>
        </p:txBody>
      </p:sp>
      <p:sp>
        <p:nvSpPr>
          <p:cNvPr id="3" name="云形 2">
            <a:extLst>
              <a:ext uri="{FF2B5EF4-FFF2-40B4-BE49-F238E27FC236}">
                <a16:creationId xmlns:a16="http://schemas.microsoft.com/office/drawing/2014/main" id="{92D72CC7-AC9E-E2AA-E84B-F3053AD4B743}"/>
              </a:ext>
            </a:extLst>
          </p:cNvPr>
          <p:cNvSpPr/>
          <p:nvPr/>
        </p:nvSpPr>
        <p:spPr>
          <a:xfrm>
            <a:off x="190072" y="1248310"/>
            <a:ext cx="3400746" cy="1461818"/>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为什么会计师比洗碗工技能水平高，还容易被</a:t>
            </a:r>
            <a:r>
              <a:rPr lang="en-US" altLang="zh-CN" dirty="0"/>
              <a:t>GAI</a:t>
            </a:r>
            <a:r>
              <a:rPr lang="zh-CN" altLang="en-US" dirty="0"/>
              <a:t>替代呢？</a:t>
            </a:r>
          </a:p>
        </p:txBody>
      </p:sp>
    </p:spTree>
    <p:custDataLst>
      <p:tags r:id="rId1"/>
    </p:custDataLst>
    <p:extLst>
      <p:ext uri="{BB962C8B-B14F-4D97-AF65-F5344CB8AC3E}">
        <p14:creationId xmlns:p14="http://schemas.microsoft.com/office/powerpoint/2010/main" val="189891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759168" y="765784"/>
            <a:ext cx="11281377" cy="920124"/>
          </a:xfrm>
          <a:prstGeom prst="rect">
            <a:avLst/>
          </a:prstGeom>
          <a:noFill/>
        </p:spPr>
        <p:txBody>
          <a:bodyPr wrap="square" rtlCol="0">
            <a:spAutoFit/>
          </a:bodyPr>
          <a:lstStyle/>
          <a:p>
            <a:pPr algn="just">
              <a:lnSpc>
                <a:spcPct val="150000"/>
              </a:lnSpc>
            </a:pPr>
            <a:r>
              <a:rPr lang="zh-CN" altLang="en-US" sz="2000" b="1" dirty="0"/>
              <a:t>研究内容</a:t>
            </a:r>
            <a:r>
              <a:rPr lang="en-US" altLang="zh-CN" sz="2000" b="1" dirty="0"/>
              <a:t>4</a:t>
            </a:r>
            <a:r>
              <a:rPr lang="zh-CN" altLang="en-US" sz="2000" b="1" dirty="0"/>
              <a:t>：</a:t>
            </a:r>
            <a:r>
              <a:rPr lang="en-US" altLang="zh-CN" sz="2000" b="1" dirty="0"/>
              <a:t>AI</a:t>
            </a:r>
            <a:r>
              <a:rPr lang="zh-CN" altLang="en-US" sz="2000" b="1" dirty="0"/>
              <a:t>经济学中的政策与法规探讨</a:t>
            </a:r>
            <a:endParaRPr lang="en-US" altLang="zh-CN" sz="2000" b="1" dirty="0"/>
          </a:p>
          <a:p>
            <a:pPr marL="800100" lvl="1" indent="-342900" algn="just">
              <a:lnSpc>
                <a:spcPct val="150000"/>
              </a:lnSpc>
              <a:buFont typeface="Wingdings" panose="05000000000000000000" pitchFamily="2" charset="2"/>
              <a:buChar char="l"/>
            </a:pPr>
            <a:r>
              <a:rPr lang="zh-CN" altLang="zh-CN" dirty="0"/>
              <a:t>政府制定政策</a:t>
            </a:r>
            <a:r>
              <a:rPr lang="zh-CN" altLang="en-US" dirty="0"/>
              <a:t>法规</a:t>
            </a:r>
            <a:r>
              <a:rPr lang="zh-CN" altLang="zh-CN" dirty="0"/>
              <a:t>，鼓励人工智能技术的研发和应用</a:t>
            </a:r>
            <a:r>
              <a:rPr lang="zh-CN" altLang="en-US" dirty="0"/>
              <a:t>，确保人工智能技术的合法合规使用。</a:t>
            </a:r>
            <a:endParaRPr lang="en-US" altLang="zh-CN" dirty="0"/>
          </a:p>
        </p:txBody>
      </p:sp>
      <p:graphicFrame>
        <p:nvGraphicFramePr>
          <p:cNvPr id="4" name="表格 4">
            <a:extLst>
              <a:ext uri="{FF2B5EF4-FFF2-40B4-BE49-F238E27FC236}">
                <a16:creationId xmlns:a16="http://schemas.microsoft.com/office/drawing/2014/main" id="{72B207F3-D990-40E7-9366-EDF8416C8549}"/>
              </a:ext>
            </a:extLst>
          </p:cNvPr>
          <p:cNvGraphicFramePr>
            <a:graphicFrameLocks noGrp="1"/>
          </p:cNvGraphicFramePr>
          <p:nvPr>
            <p:extLst>
              <p:ext uri="{D42A27DB-BD31-4B8C-83A1-F6EECF244321}">
                <p14:modId xmlns:p14="http://schemas.microsoft.com/office/powerpoint/2010/main" val="89932751"/>
              </p:ext>
            </p:extLst>
          </p:nvPr>
        </p:nvGraphicFramePr>
        <p:xfrm>
          <a:off x="140095" y="1811331"/>
          <a:ext cx="12051905" cy="4937760"/>
        </p:xfrm>
        <a:graphic>
          <a:graphicData uri="http://schemas.openxmlformats.org/drawingml/2006/table">
            <a:tbl>
              <a:tblPr firstRow="1" bandRow="1">
                <a:tableStyleId>{5C22544A-7EE6-4342-B048-85BDC9FD1C3A}</a:tableStyleId>
              </a:tblPr>
              <a:tblGrid>
                <a:gridCol w="905899">
                  <a:extLst>
                    <a:ext uri="{9D8B030D-6E8A-4147-A177-3AD203B41FA5}">
                      <a16:colId xmlns:a16="http://schemas.microsoft.com/office/drawing/2014/main" val="3742421671"/>
                    </a:ext>
                  </a:extLst>
                </a:gridCol>
                <a:gridCol w="2346563">
                  <a:extLst>
                    <a:ext uri="{9D8B030D-6E8A-4147-A177-3AD203B41FA5}">
                      <a16:colId xmlns:a16="http://schemas.microsoft.com/office/drawing/2014/main" val="2010071262"/>
                    </a:ext>
                  </a:extLst>
                </a:gridCol>
                <a:gridCol w="4305064">
                  <a:extLst>
                    <a:ext uri="{9D8B030D-6E8A-4147-A177-3AD203B41FA5}">
                      <a16:colId xmlns:a16="http://schemas.microsoft.com/office/drawing/2014/main" val="861258654"/>
                    </a:ext>
                  </a:extLst>
                </a:gridCol>
                <a:gridCol w="4494379">
                  <a:extLst>
                    <a:ext uri="{9D8B030D-6E8A-4147-A177-3AD203B41FA5}">
                      <a16:colId xmlns:a16="http://schemas.microsoft.com/office/drawing/2014/main" val="3816025999"/>
                    </a:ext>
                  </a:extLst>
                </a:gridCol>
              </a:tblGrid>
              <a:tr h="231069">
                <a:tc>
                  <a:txBody>
                    <a:bodyPr/>
                    <a:lstStyle/>
                    <a:p>
                      <a:pPr algn="ctr"/>
                      <a:r>
                        <a:rPr lang="zh-CN" altLang="en-US" sz="1200" dirty="0"/>
                        <a:t>发布时间</a:t>
                      </a:r>
                    </a:p>
                  </a:txBody>
                  <a:tcPr anchor="ctr"/>
                </a:tc>
                <a:tc>
                  <a:txBody>
                    <a:bodyPr/>
                    <a:lstStyle/>
                    <a:p>
                      <a:pPr algn="ctr"/>
                      <a:r>
                        <a:rPr lang="zh-CN" altLang="en-US" sz="1200" dirty="0"/>
                        <a:t>发布部门</a:t>
                      </a:r>
                    </a:p>
                  </a:txBody>
                  <a:tcPr anchor="ctr"/>
                </a:tc>
                <a:tc>
                  <a:txBody>
                    <a:bodyPr/>
                    <a:lstStyle/>
                    <a:p>
                      <a:pPr algn="ctr"/>
                      <a:r>
                        <a:rPr lang="zh-CN" altLang="en-US" sz="1200" dirty="0"/>
                        <a:t>政策名称</a:t>
                      </a:r>
                    </a:p>
                  </a:txBody>
                  <a:tcPr anchor="ctr"/>
                </a:tc>
                <a:tc>
                  <a:txBody>
                    <a:bodyPr/>
                    <a:lstStyle/>
                    <a:p>
                      <a:pPr algn="ctr"/>
                      <a:r>
                        <a:rPr lang="zh-CN" altLang="en-US" sz="1200" dirty="0"/>
                        <a:t>重点内容解读</a:t>
                      </a:r>
                    </a:p>
                  </a:txBody>
                  <a:tcPr anchor="ctr"/>
                </a:tc>
                <a:extLst>
                  <a:ext uri="{0D108BD9-81ED-4DB2-BD59-A6C34878D82A}">
                    <a16:rowId xmlns:a16="http://schemas.microsoft.com/office/drawing/2014/main" val="1916327935"/>
                  </a:ext>
                </a:extLst>
              </a:tr>
              <a:tr h="385115">
                <a:tc>
                  <a:txBody>
                    <a:bodyPr/>
                    <a:lstStyle/>
                    <a:p>
                      <a:pPr algn="ctr"/>
                      <a:r>
                        <a:rPr lang="en-US" altLang="zh-CN" sz="1200" dirty="0"/>
                        <a:t>2025.07</a:t>
                      </a:r>
                      <a:endParaRPr lang="zh-CN" altLang="en-US" sz="1200" dirty="0"/>
                    </a:p>
                  </a:txBody>
                  <a:tcPr anchor="ctr"/>
                </a:tc>
                <a:tc>
                  <a:txBody>
                    <a:bodyPr/>
                    <a:lstStyle/>
                    <a:p>
                      <a:pPr algn="ctr"/>
                      <a:r>
                        <a:rPr lang="zh-CN" altLang="en-US" sz="1200" dirty="0"/>
                        <a:t>国务院</a:t>
                      </a:r>
                    </a:p>
                  </a:txBody>
                  <a:tcPr anchor="ctr"/>
                </a:tc>
                <a:tc>
                  <a:txBody>
                    <a:bodyPr/>
                    <a:lstStyle/>
                    <a:p>
                      <a:pPr algn="ctr"/>
                      <a:r>
                        <a:rPr lang="en-US" altLang="zh-CN" sz="1200" dirty="0">
                          <a:hlinkClick r:id="rId4"/>
                        </a:rPr>
                        <a:t>《</a:t>
                      </a:r>
                      <a:r>
                        <a:rPr lang="zh-CN" altLang="en-US" sz="1200" dirty="0">
                          <a:hlinkClick r:id="rId4"/>
                        </a:rPr>
                        <a:t>关于深入实施 “人工智能 </a:t>
                      </a:r>
                      <a:r>
                        <a:rPr lang="en-US" altLang="zh-CN" sz="1200" dirty="0">
                          <a:hlinkClick r:id="rId4"/>
                        </a:rPr>
                        <a:t>+” </a:t>
                      </a:r>
                      <a:r>
                        <a:rPr lang="zh-CN" altLang="en-US" sz="1200" dirty="0">
                          <a:hlinkClick r:id="rId4"/>
                        </a:rPr>
                        <a:t>行动的意见</a:t>
                      </a:r>
                      <a:r>
                        <a:rPr lang="en-US" altLang="zh-CN" sz="1200" dirty="0">
                          <a:hlinkClick r:id="rId4"/>
                        </a:rPr>
                        <a:t>》</a:t>
                      </a:r>
                      <a:endParaRPr lang="zh-CN" altLang="en-US" sz="1200" dirty="0"/>
                    </a:p>
                  </a:txBody>
                  <a:tcPr anchor="ctr"/>
                </a:tc>
                <a:tc>
                  <a:txBody>
                    <a:bodyPr/>
                    <a:lstStyle/>
                    <a:p>
                      <a:pPr algn="just"/>
                      <a:r>
                        <a:rPr lang="zh-CN" altLang="en-US" sz="1200" dirty="0"/>
                        <a:t>深入实施 “人工智能 </a:t>
                      </a:r>
                      <a:r>
                        <a:rPr lang="en-US" altLang="zh-CN" sz="1200" dirty="0"/>
                        <a:t>+” </a:t>
                      </a:r>
                      <a:r>
                        <a:rPr lang="zh-CN" altLang="en-US" sz="1200" dirty="0"/>
                        <a:t>行动，推进人工智能在经济社会各领域的规模化商业化应用和深度融合</a:t>
                      </a:r>
                    </a:p>
                  </a:txBody>
                  <a:tcPr anchor="ctr"/>
                </a:tc>
                <a:extLst>
                  <a:ext uri="{0D108BD9-81ED-4DB2-BD59-A6C34878D82A}">
                    <a16:rowId xmlns:a16="http://schemas.microsoft.com/office/drawing/2014/main" val="2217204393"/>
                  </a:ext>
                </a:extLst>
              </a:tr>
              <a:tr h="231069">
                <a:tc>
                  <a:txBody>
                    <a:bodyPr/>
                    <a:lstStyle/>
                    <a:p>
                      <a:pPr algn="ctr"/>
                      <a:r>
                        <a:rPr lang="en-US" altLang="zh-CN" sz="1200" dirty="0"/>
                        <a:t>2025.03</a:t>
                      </a:r>
                      <a:endParaRPr lang="zh-CN" altLang="en-US" sz="1200" dirty="0"/>
                    </a:p>
                  </a:txBody>
                  <a:tcPr anchor="ctr"/>
                </a:tc>
                <a:tc>
                  <a:txBody>
                    <a:bodyPr/>
                    <a:lstStyle/>
                    <a:p>
                      <a:pPr algn="ctr"/>
                      <a:r>
                        <a:rPr lang="zh-CN" altLang="en-US" sz="1200" dirty="0"/>
                        <a:t>国家互联网信息办公室等多部门</a:t>
                      </a:r>
                    </a:p>
                  </a:txBody>
                  <a:tcPr anchor="ctr"/>
                </a:tc>
                <a:tc>
                  <a:txBody>
                    <a:bodyPr/>
                    <a:lstStyle/>
                    <a:p>
                      <a:pPr algn="ctr"/>
                      <a:r>
                        <a:rPr lang="en-US" altLang="zh-CN" sz="1200" dirty="0">
                          <a:hlinkClick r:id="rId5"/>
                        </a:rPr>
                        <a:t>《</a:t>
                      </a:r>
                      <a:r>
                        <a:rPr lang="zh-CN" altLang="en-US" sz="1200" dirty="0">
                          <a:hlinkClick r:id="rId5"/>
                        </a:rPr>
                        <a:t>人工智能生成合成内容标识办法</a:t>
                      </a:r>
                      <a:r>
                        <a:rPr lang="en-US" altLang="zh-CN" sz="1200" dirty="0">
                          <a:hlinkClick r:id="rId5"/>
                        </a:rPr>
                        <a:t>》</a:t>
                      </a:r>
                      <a:endParaRPr lang="zh-CN" altLang="en-US" sz="1200" dirty="0"/>
                    </a:p>
                  </a:txBody>
                  <a:tcPr anchor="ctr"/>
                </a:tc>
                <a:tc>
                  <a:txBody>
                    <a:bodyPr/>
                    <a:lstStyle/>
                    <a:p>
                      <a:pPr algn="just"/>
                      <a:r>
                        <a:rPr lang="zh-CN" altLang="en-US" sz="1200" dirty="0"/>
                        <a:t>要求平台严格审核 </a:t>
                      </a:r>
                      <a:r>
                        <a:rPr lang="en-US" altLang="zh-CN" sz="1200" dirty="0"/>
                        <a:t>AI </a:t>
                      </a:r>
                      <a:r>
                        <a:rPr lang="zh-CN" altLang="en-US" sz="1200" dirty="0"/>
                        <a:t>生成内容标识</a:t>
                      </a:r>
                    </a:p>
                  </a:txBody>
                  <a:tcPr anchor="ctr"/>
                </a:tc>
                <a:extLst>
                  <a:ext uri="{0D108BD9-81ED-4DB2-BD59-A6C34878D82A}">
                    <a16:rowId xmlns:a16="http://schemas.microsoft.com/office/drawing/2014/main" val="1992763917"/>
                  </a:ext>
                </a:extLst>
              </a:tr>
              <a:tr h="385115">
                <a:tc>
                  <a:txBody>
                    <a:bodyPr/>
                    <a:lstStyle/>
                    <a:p>
                      <a:pPr algn="ctr"/>
                      <a:r>
                        <a:rPr lang="en-US" altLang="zh-CN" sz="1200" dirty="0"/>
                        <a:t>2024.12</a:t>
                      </a:r>
                      <a:endParaRPr lang="zh-CN" altLang="en-US" sz="1200" dirty="0"/>
                    </a:p>
                  </a:txBody>
                  <a:tcPr anchor="ctr"/>
                </a:tc>
                <a:tc>
                  <a:txBody>
                    <a:bodyPr/>
                    <a:lstStyle/>
                    <a:p>
                      <a:pPr algn="ctr"/>
                      <a:r>
                        <a:rPr lang="zh-CN" altLang="en-US" sz="1200" dirty="0"/>
                        <a:t>工信部等多部门</a:t>
                      </a:r>
                    </a:p>
                  </a:txBody>
                  <a:tcPr anchor="ctr"/>
                </a:tc>
                <a:tc>
                  <a:txBody>
                    <a:bodyPr/>
                    <a:lstStyle/>
                    <a:p>
                      <a:pPr algn="ctr"/>
                      <a:r>
                        <a:rPr lang="en-US" altLang="zh-CN" sz="1200" dirty="0"/>
                        <a:t>《</a:t>
                      </a:r>
                      <a:r>
                        <a:rPr lang="zh-CN" altLang="en-US" sz="1200" dirty="0">
                          <a:hlinkClick r:id="rId6"/>
                        </a:rPr>
                        <a:t>中小企业数字化赋能专项行动方案（</a:t>
                      </a:r>
                      <a:r>
                        <a:rPr lang="en-US" altLang="zh-CN" sz="1200" dirty="0">
                          <a:hlinkClick r:id="rId6"/>
                        </a:rPr>
                        <a:t>2025-2027 </a:t>
                      </a:r>
                      <a:r>
                        <a:rPr lang="zh-CN" altLang="en-US" sz="1200" dirty="0">
                          <a:hlinkClick r:id="rId6"/>
                        </a:rPr>
                        <a:t>年）</a:t>
                      </a:r>
                      <a:r>
                        <a:rPr lang="en-US" altLang="zh-CN" sz="1200" dirty="0"/>
                        <a:t>》</a:t>
                      </a:r>
                      <a:endParaRPr lang="zh-CN" altLang="en-US" sz="1200" dirty="0"/>
                    </a:p>
                  </a:txBody>
                  <a:tcPr anchor="ctr"/>
                </a:tc>
                <a:tc>
                  <a:txBody>
                    <a:bodyPr/>
                    <a:lstStyle/>
                    <a:p>
                      <a:pPr algn="just"/>
                      <a:r>
                        <a:rPr lang="zh-CN" altLang="en-US" sz="1200" dirty="0"/>
                        <a:t>鼓励建设公共数据集和行业大模型，为中小企业提供高质量训练数据和技术支持，强化大模型在制造业等领域的应用</a:t>
                      </a:r>
                    </a:p>
                  </a:txBody>
                  <a:tcPr anchor="ctr"/>
                </a:tc>
                <a:extLst>
                  <a:ext uri="{0D108BD9-81ED-4DB2-BD59-A6C34878D82A}">
                    <a16:rowId xmlns:a16="http://schemas.microsoft.com/office/drawing/2014/main" val="1982719832"/>
                  </a:ext>
                </a:extLst>
              </a:tr>
              <a:tr h="385115">
                <a:tc>
                  <a:txBody>
                    <a:bodyPr/>
                    <a:lstStyle/>
                    <a:p>
                      <a:pPr algn="ctr"/>
                      <a:r>
                        <a:rPr lang="en-US" altLang="zh-CN" sz="1200" dirty="0"/>
                        <a:t>2024.06</a:t>
                      </a:r>
                      <a:endParaRPr lang="zh-CN" altLang="en-US" sz="1200" dirty="0"/>
                    </a:p>
                  </a:txBody>
                  <a:tcPr anchor="ctr"/>
                </a:tc>
                <a:tc>
                  <a:txBody>
                    <a:bodyPr/>
                    <a:lstStyle/>
                    <a:p>
                      <a:pPr algn="ctr"/>
                      <a:r>
                        <a:rPr lang="zh-CN" altLang="en-US" sz="1200" dirty="0"/>
                        <a:t>中央网信办、市场监管总局等</a:t>
                      </a:r>
                    </a:p>
                  </a:txBody>
                  <a:tcPr anchor="ctr"/>
                </a:tc>
                <a:tc>
                  <a:txBody>
                    <a:bodyPr/>
                    <a:lstStyle/>
                    <a:p>
                      <a:pPr algn="ctr"/>
                      <a:r>
                        <a:rPr lang="en-US" altLang="zh-CN" sz="1200" dirty="0">
                          <a:hlinkClick r:id="rId7"/>
                        </a:rPr>
                        <a:t>《</a:t>
                      </a:r>
                      <a:r>
                        <a:rPr lang="zh-CN" altLang="en-US" sz="1200" dirty="0">
                          <a:hlinkClick r:id="rId7"/>
                        </a:rPr>
                        <a:t>信息化标准建设行动计划（</a:t>
                      </a:r>
                      <a:r>
                        <a:rPr lang="en-US" altLang="zh-CN" sz="1200" dirty="0">
                          <a:hlinkClick r:id="rId7"/>
                        </a:rPr>
                        <a:t>2024-2027 </a:t>
                      </a:r>
                      <a:r>
                        <a:rPr lang="zh-CN" altLang="en-US" sz="1200" dirty="0">
                          <a:hlinkClick r:id="rId7"/>
                        </a:rPr>
                        <a:t>年）</a:t>
                      </a:r>
                      <a:r>
                        <a:rPr lang="en-US" altLang="zh-CN" sz="1200" dirty="0">
                          <a:hlinkClick r:id="rId7"/>
                        </a:rPr>
                        <a:t>》</a:t>
                      </a:r>
                      <a:endParaRPr lang="zh-CN" altLang="en-US" sz="1200" dirty="0"/>
                    </a:p>
                  </a:txBody>
                  <a:tcPr anchor="ctr"/>
                </a:tc>
                <a:tc>
                  <a:txBody>
                    <a:bodyPr/>
                    <a:lstStyle/>
                    <a:p>
                      <a:pPr algn="just"/>
                      <a:r>
                        <a:rPr lang="zh-CN" altLang="en-US" sz="1200" dirty="0"/>
                        <a:t>布局新兴技术领域标准，完善 </a:t>
                      </a:r>
                      <a:r>
                        <a:rPr lang="en-US" altLang="zh-CN" sz="1200" dirty="0"/>
                        <a:t>AI </a:t>
                      </a:r>
                      <a:r>
                        <a:rPr lang="zh-CN" altLang="en-US" sz="1200" dirty="0"/>
                        <a:t>通用性、基础性、伦理、安全等标准研制，加快大模型、生成式 </a:t>
                      </a:r>
                      <a:r>
                        <a:rPr lang="en-US" altLang="zh-CN" sz="1200" dirty="0"/>
                        <a:t>AI </a:t>
                      </a:r>
                      <a:r>
                        <a:rPr lang="zh-CN" altLang="en-US" sz="1200" dirty="0"/>
                        <a:t>标准制定</a:t>
                      </a:r>
                    </a:p>
                  </a:txBody>
                  <a:tcPr anchor="ctr"/>
                </a:tc>
                <a:extLst>
                  <a:ext uri="{0D108BD9-81ED-4DB2-BD59-A6C34878D82A}">
                    <a16:rowId xmlns:a16="http://schemas.microsoft.com/office/drawing/2014/main" val="596232638"/>
                  </a:ext>
                </a:extLst>
              </a:tr>
              <a:tr h="385115">
                <a:tc>
                  <a:txBody>
                    <a:bodyPr/>
                    <a:lstStyle/>
                    <a:p>
                      <a:pPr algn="ctr"/>
                      <a:r>
                        <a:rPr lang="en-US" altLang="zh-CN" sz="1200" dirty="0"/>
                        <a:t>2024.04</a:t>
                      </a:r>
                      <a:endParaRPr lang="zh-CN" altLang="en-US" sz="1200" dirty="0"/>
                    </a:p>
                  </a:txBody>
                  <a:tcPr anchor="ctr"/>
                </a:tc>
                <a:tc>
                  <a:txBody>
                    <a:bodyPr/>
                    <a:lstStyle/>
                    <a:p>
                      <a:pPr algn="ctr"/>
                      <a:r>
                        <a:rPr lang="zh-CN" altLang="en-US" sz="1200" dirty="0"/>
                        <a:t>人社部等多部门</a:t>
                      </a:r>
                    </a:p>
                  </a:txBody>
                  <a:tcPr anchor="ctr"/>
                </a:tc>
                <a:tc>
                  <a:txBody>
                    <a:bodyPr/>
                    <a:lstStyle/>
                    <a:p>
                      <a:pPr algn="ctr"/>
                      <a:r>
                        <a:rPr lang="en-US" altLang="zh-CN" sz="1200" dirty="0">
                          <a:hlinkClick r:id="rId8"/>
                        </a:rPr>
                        <a:t>《</a:t>
                      </a:r>
                      <a:r>
                        <a:rPr lang="zh-CN" altLang="en-US" sz="1200" dirty="0">
                          <a:hlinkClick r:id="rId8"/>
                        </a:rPr>
                        <a:t>加快数字人才培育支撑数字经济发展行动方案（</a:t>
                      </a:r>
                      <a:r>
                        <a:rPr lang="en-US" altLang="zh-CN" sz="1200" dirty="0">
                          <a:hlinkClick r:id="rId8"/>
                        </a:rPr>
                        <a:t>2024-2026 </a:t>
                      </a:r>
                      <a:r>
                        <a:rPr lang="zh-CN" altLang="en-US" sz="1200" dirty="0">
                          <a:hlinkClick r:id="rId8"/>
                        </a:rPr>
                        <a:t>年）</a:t>
                      </a:r>
                      <a:r>
                        <a:rPr lang="en-US" altLang="zh-CN" sz="1200" dirty="0">
                          <a:hlinkClick r:id="rId8"/>
                        </a:rPr>
                        <a:t>》</a:t>
                      </a:r>
                      <a:endParaRPr lang="zh-CN" altLang="en-US" sz="1200" dirty="0"/>
                    </a:p>
                  </a:txBody>
                  <a:tcPr anchor="ctr"/>
                </a:tc>
                <a:tc>
                  <a:txBody>
                    <a:bodyPr/>
                    <a:lstStyle/>
                    <a:p>
                      <a:pPr algn="just"/>
                      <a:r>
                        <a:rPr lang="zh-CN" altLang="en-US" sz="1200" dirty="0"/>
                        <a:t>提出优化高校专业设置、开展职业技能培训、完善人才评价机制等措施，目标到 </a:t>
                      </a:r>
                      <a:r>
                        <a:rPr lang="en-US" altLang="zh-CN" sz="1200" dirty="0"/>
                        <a:t>2026 </a:t>
                      </a:r>
                      <a:r>
                        <a:rPr lang="zh-CN" altLang="en-US" sz="1200" dirty="0"/>
                        <a:t>年培养 </a:t>
                      </a:r>
                      <a:r>
                        <a:rPr lang="en-US" altLang="zh-CN" sz="1200" dirty="0"/>
                        <a:t>100 </a:t>
                      </a:r>
                      <a:r>
                        <a:rPr lang="zh-CN" altLang="en-US" sz="1200" dirty="0"/>
                        <a:t>万名以上数字技能人才</a:t>
                      </a:r>
                    </a:p>
                  </a:txBody>
                  <a:tcPr anchor="ctr"/>
                </a:tc>
                <a:extLst>
                  <a:ext uri="{0D108BD9-81ED-4DB2-BD59-A6C34878D82A}">
                    <a16:rowId xmlns:a16="http://schemas.microsoft.com/office/drawing/2014/main" val="14431244"/>
                  </a:ext>
                </a:extLst>
              </a:tr>
              <a:tr h="385115">
                <a:tc>
                  <a:txBody>
                    <a:bodyPr/>
                    <a:lstStyle/>
                    <a:p>
                      <a:pPr algn="ctr"/>
                      <a:r>
                        <a:rPr lang="en-US" altLang="zh-CN" sz="1200" dirty="0"/>
                        <a:t>2024.01</a:t>
                      </a:r>
                      <a:endParaRPr lang="zh-CN" altLang="en-US" sz="1200" dirty="0"/>
                    </a:p>
                  </a:txBody>
                  <a:tcPr anchor="ctr"/>
                </a:tc>
                <a:tc>
                  <a:txBody>
                    <a:bodyPr/>
                    <a:lstStyle/>
                    <a:p>
                      <a:pPr algn="ctr"/>
                      <a:r>
                        <a:rPr lang="zh-CN" altLang="en-US" sz="1200" dirty="0"/>
                        <a:t>国家数据局等 </a:t>
                      </a:r>
                      <a:r>
                        <a:rPr lang="en-US" altLang="zh-CN" sz="1200" dirty="0"/>
                        <a:t>17 </a:t>
                      </a:r>
                      <a:r>
                        <a:rPr lang="zh-CN" altLang="en-US" sz="1200" dirty="0"/>
                        <a:t>个部门</a:t>
                      </a:r>
                    </a:p>
                  </a:txBody>
                  <a:tcPr anchor="ctr"/>
                </a:tc>
                <a:tc>
                  <a:txBody>
                    <a:bodyPr/>
                    <a:lstStyle/>
                    <a:p>
                      <a:pPr algn="ctr"/>
                      <a:r>
                        <a:rPr lang="en-US" altLang="zh-CN" sz="1200" dirty="0">
                          <a:hlinkClick r:id="rId9"/>
                        </a:rPr>
                        <a:t>《“</a:t>
                      </a:r>
                      <a:r>
                        <a:rPr lang="zh-CN" altLang="en-US" sz="1200" dirty="0">
                          <a:hlinkClick r:id="rId9"/>
                        </a:rPr>
                        <a:t>数据要素 </a:t>
                      </a:r>
                      <a:r>
                        <a:rPr lang="en-US" altLang="zh-CN" sz="1200" dirty="0">
                          <a:hlinkClick r:id="rId9"/>
                        </a:rPr>
                        <a:t>×” </a:t>
                      </a:r>
                      <a:r>
                        <a:rPr lang="zh-CN" altLang="en-US" sz="1200" dirty="0">
                          <a:hlinkClick r:id="rId9"/>
                        </a:rPr>
                        <a:t>三年行动计划（</a:t>
                      </a:r>
                      <a:r>
                        <a:rPr lang="en-US" altLang="zh-CN" sz="1200" dirty="0">
                          <a:hlinkClick r:id="rId9"/>
                        </a:rPr>
                        <a:t>2024-2026 </a:t>
                      </a:r>
                      <a:r>
                        <a:rPr lang="zh-CN" altLang="en-US" sz="1200" dirty="0">
                          <a:hlinkClick r:id="rId9"/>
                        </a:rPr>
                        <a:t>年）</a:t>
                      </a:r>
                      <a:r>
                        <a:rPr lang="en-US" altLang="zh-CN" sz="1200" dirty="0">
                          <a:hlinkClick r:id="rId9"/>
                        </a:rPr>
                        <a:t>》</a:t>
                      </a:r>
                      <a:endParaRPr lang="zh-CN" altLang="en-US" sz="1200" dirty="0"/>
                    </a:p>
                  </a:txBody>
                  <a:tcPr anchor="ctr"/>
                </a:tc>
                <a:tc>
                  <a:txBody>
                    <a:bodyPr/>
                    <a:lstStyle/>
                    <a:p>
                      <a:pPr algn="just"/>
                      <a:r>
                        <a:rPr lang="zh-CN" altLang="en-US" sz="1200" dirty="0"/>
                        <a:t>明确利用数据要素推动各领域发展，支持建设高质量语料库和基础科学数据集，助力大模型产业发展及场景化应用</a:t>
                      </a:r>
                    </a:p>
                  </a:txBody>
                  <a:tcPr anchor="ctr"/>
                </a:tc>
                <a:extLst>
                  <a:ext uri="{0D108BD9-81ED-4DB2-BD59-A6C34878D82A}">
                    <a16:rowId xmlns:a16="http://schemas.microsoft.com/office/drawing/2014/main" val="1512793868"/>
                  </a:ext>
                </a:extLst>
              </a:tr>
              <a:tr h="385115">
                <a:tc>
                  <a:txBody>
                    <a:bodyPr/>
                    <a:lstStyle/>
                    <a:p>
                      <a:pPr algn="ctr"/>
                      <a:r>
                        <a:rPr lang="en-US" altLang="zh-CN" sz="1200" dirty="0"/>
                        <a:t>2023.07</a:t>
                      </a:r>
                      <a:endParaRPr lang="zh-CN" altLang="en-US" sz="1200" dirty="0"/>
                    </a:p>
                  </a:txBody>
                  <a:tcPr anchor="ctr"/>
                </a:tc>
                <a:tc>
                  <a:txBody>
                    <a:bodyPr/>
                    <a:lstStyle/>
                    <a:p>
                      <a:pPr algn="ctr"/>
                      <a:r>
                        <a:rPr lang="zh-CN" altLang="en-US" sz="1200" dirty="0"/>
                        <a:t>国家网信办联合七部门</a:t>
                      </a:r>
                    </a:p>
                  </a:txBody>
                  <a:tcPr anchor="ctr"/>
                </a:tc>
                <a:tc>
                  <a:txBody>
                    <a:bodyPr/>
                    <a:lstStyle/>
                    <a:p>
                      <a:pPr algn="ctr"/>
                      <a:r>
                        <a:rPr lang="en-US" altLang="zh-CN" sz="1200" dirty="0">
                          <a:hlinkClick r:id="rId10"/>
                        </a:rPr>
                        <a:t>《</a:t>
                      </a:r>
                      <a:r>
                        <a:rPr lang="zh-CN" altLang="en-US" sz="1200" dirty="0">
                          <a:hlinkClick r:id="rId10"/>
                        </a:rPr>
                        <a:t>生成式人工智能服务管理暂行办法</a:t>
                      </a:r>
                      <a:r>
                        <a:rPr lang="en-US" altLang="zh-CN" sz="1200" dirty="0">
                          <a:hlinkClick r:id="rId10"/>
                        </a:rPr>
                        <a:t>》</a:t>
                      </a:r>
                      <a:endParaRPr lang="zh-CN" altLang="en-US" sz="1200" dirty="0"/>
                    </a:p>
                  </a:txBody>
                  <a:tcPr anchor="ctr"/>
                </a:tc>
                <a:tc>
                  <a:txBody>
                    <a:bodyPr/>
                    <a:lstStyle/>
                    <a:p>
                      <a:pPr algn="just"/>
                      <a:r>
                        <a:rPr lang="zh-CN" altLang="en-US" sz="1200" dirty="0"/>
                        <a:t>实行包容审慎监管，要求生成式 </a:t>
                      </a:r>
                      <a:r>
                        <a:rPr lang="en-US" altLang="zh-CN" sz="1200" dirty="0"/>
                        <a:t>AI </a:t>
                      </a:r>
                      <a:r>
                        <a:rPr lang="zh-CN" altLang="en-US" sz="1200" dirty="0"/>
                        <a:t>服务提供者履行数据安全、知识产权保护等义务，明确对违法违规行为的处置机制</a:t>
                      </a:r>
                    </a:p>
                  </a:txBody>
                  <a:tcPr anchor="ctr"/>
                </a:tc>
                <a:extLst>
                  <a:ext uri="{0D108BD9-81ED-4DB2-BD59-A6C34878D82A}">
                    <a16:rowId xmlns:a16="http://schemas.microsoft.com/office/drawing/2014/main" val="1327777265"/>
                  </a:ext>
                </a:extLst>
              </a:tr>
              <a:tr h="385115">
                <a:tc>
                  <a:txBody>
                    <a:bodyPr/>
                    <a:lstStyle/>
                    <a:p>
                      <a:pPr algn="ctr"/>
                      <a:r>
                        <a:rPr lang="en-US" altLang="zh-CN" sz="1200" dirty="0"/>
                        <a:t>2021.09</a:t>
                      </a:r>
                      <a:endParaRPr lang="zh-CN" altLang="en-US" sz="1200" dirty="0"/>
                    </a:p>
                  </a:txBody>
                  <a:tcPr anchor="ctr"/>
                </a:tc>
                <a:tc>
                  <a:txBody>
                    <a:bodyPr/>
                    <a:lstStyle/>
                    <a:p>
                      <a:pPr algn="ctr"/>
                      <a:r>
                        <a:rPr lang="zh-CN" altLang="en-US" sz="1200" dirty="0"/>
                        <a:t>国家新一代人工智能治理专业委员会</a:t>
                      </a:r>
                    </a:p>
                  </a:txBody>
                  <a:tcPr anchor="ctr"/>
                </a:tc>
                <a:tc>
                  <a:txBody>
                    <a:bodyPr/>
                    <a:lstStyle/>
                    <a:p>
                      <a:pPr algn="ctr"/>
                      <a:r>
                        <a:rPr lang="en-US" altLang="zh-CN" sz="1200" dirty="0">
                          <a:hlinkClick r:id="rId11"/>
                        </a:rPr>
                        <a:t>《</a:t>
                      </a:r>
                      <a:r>
                        <a:rPr lang="zh-CN" altLang="en-US" sz="1200" dirty="0">
                          <a:hlinkClick r:id="rId11"/>
                        </a:rPr>
                        <a:t>新一代人工智能伦理规范</a:t>
                      </a:r>
                      <a:r>
                        <a:rPr lang="en-US" altLang="zh-CN" sz="1200" dirty="0">
                          <a:hlinkClick r:id="rId11"/>
                        </a:rPr>
                        <a:t>》</a:t>
                      </a:r>
                      <a:endParaRPr lang="zh-CN" altLang="en-US" sz="1200" dirty="0"/>
                    </a:p>
                  </a:txBody>
                  <a:tcPr anchor="ctr"/>
                </a:tc>
                <a:tc>
                  <a:txBody>
                    <a:bodyPr/>
                    <a:lstStyle/>
                    <a:p>
                      <a:pPr algn="just"/>
                      <a:r>
                        <a:rPr lang="zh-CN" altLang="en-US" sz="1200" dirty="0"/>
                        <a:t>提出六项基本伦理要求，旨在规范 </a:t>
                      </a:r>
                      <a:r>
                        <a:rPr lang="en-US" altLang="zh-CN" sz="1200" dirty="0"/>
                        <a:t>AI </a:t>
                      </a:r>
                      <a:r>
                        <a:rPr lang="zh-CN" altLang="en-US" sz="1200" dirty="0"/>
                        <a:t>全生命周期活动</a:t>
                      </a:r>
                    </a:p>
                  </a:txBody>
                  <a:tcPr anchor="ctr"/>
                </a:tc>
                <a:extLst>
                  <a:ext uri="{0D108BD9-81ED-4DB2-BD59-A6C34878D82A}">
                    <a16:rowId xmlns:a16="http://schemas.microsoft.com/office/drawing/2014/main" val="116063028"/>
                  </a:ext>
                </a:extLst>
              </a:tr>
              <a:tr h="231069">
                <a:tc>
                  <a:txBody>
                    <a:bodyPr/>
                    <a:lstStyle/>
                    <a:p>
                      <a:pPr algn="ctr"/>
                      <a:r>
                        <a:rPr lang="en-US" altLang="zh-CN" sz="1200" dirty="0"/>
                        <a:t>2020.07</a:t>
                      </a:r>
                      <a:endParaRPr lang="zh-CN" altLang="en-US" sz="1200" dirty="0"/>
                    </a:p>
                  </a:txBody>
                  <a:tcPr anchor="ctr"/>
                </a:tc>
                <a:tc>
                  <a:txBody>
                    <a:bodyPr/>
                    <a:lstStyle/>
                    <a:p>
                      <a:pPr algn="ctr"/>
                      <a:r>
                        <a:rPr lang="zh-CN" altLang="en-US" sz="1200" dirty="0"/>
                        <a:t>国家标准化管理委员会等五部门</a:t>
                      </a:r>
                    </a:p>
                  </a:txBody>
                  <a:tcPr anchor="ctr"/>
                </a:tc>
                <a:tc>
                  <a:txBody>
                    <a:bodyPr/>
                    <a:lstStyle/>
                    <a:p>
                      <a:pPr algn="ctr"/>
                      <a:r>
                        <a:rPr lang="en-US" altLang="zh-CN" sz="1200" dirty="0">
                          <a:hlinkClick r:id="rId12"/>
                        </a:rPr>
                        <a:t>《</a:t>
                      </a:r>
                      <a:r>
                        <a:rPr lang="zh-CN" altLang="en-US" sz="1200" dirty="0">
                          <a:hlinkClick r:id="rId12"/>
                        </a:rPr>
                        <a:t>国家新一代人工智能标准体系建设指南</a:t>
                      </a:r>
                      <a:r>
                        <a:rPr lang="en-US" altLang="zh-CN" sz="1200" dirty="0">
                          <a:hlinkClick r:id="rId12"/>
                        </a:rPr>
                        <a:t>》</a:t>
                      </a:r>
                      <a:endParaRPr lang="zh-CN" altLang="en-US" sz="1200" dirty="0"/>
                    </a:p>
                  </a:txBody>
                  <a:tcPr anchor="ctr"/>
                </a:tc>
                <a:tc>
                  <a:txBody>
                    <a:bodyPr/>
                    <a:lstStyle/>
                    <a:p>
                      <a:pPr algn="just"/>
                      <a:r>
                        <a:rPr lang="zh-CN" altLang="en-US" sz="1200" dirty="0"/>
                        <a:t>规划 </a:t>
                      </a:r>
                      <a:r>
                        <a:rPr lang="en-US" altLang="zh-CN" sz="1200" dirty="0"/>
                        <a:t>2021-2023 </a:t>
                      </a:r>
                      <a:r>
                        <a:rPr lang="zh-CN" altLang="en-US" sz="1200" dirty="0"/>
                        <a:t>年的标准体系建设路线图，涵盖五大领域标准</a:t>
                      </a:r>
                    </a:p>
                  </a:txBody>
                  <a:tcPr anchor="ctr"/>
                </a:tc>
                <a:extLst>
                  <a:ext uri="{0D108BD9-81ED-4DB2-BD59-A6C34878D82A}">
                    <a16:rowId xmlns:a16="http://schemas.microsoft.com/office/drawing/2014/main" val="4285358716"/>
                  </a:ext>
                </a:extLst>
              </a:tr>
              <a:tr h="385115">
                <a:tc>
                  <a:txBody>
                    <a:bodyPr/>
                    <a:lstStyle/>
                    <a:p>
                      <a:pPr algn="ctr"/>
                      <a:r>
                        <a:rPr lang="en-US" altLang="zh-CN" sz="1200" dirty="0"/>
                        <a:t>2019.06</a:t>
                      </a:r>
                      <a:endParaRPr lang="zh-CN" altLang="en-US" sz="1200" dirty="0"/>
                    </a:p>
                  </a:txBody>
                  <a:tcPr anchor="ctr"/>
                </a:tc>
                <a:tc>
                  <a:txBody>
                    <a:bodyPr/>
                    <a:lstStyle/>
                    <a:p>
                      <a:pPr algn="ctr"/>
                      <a:r>
                        <a:rPr lang="zh-CN" altLang="en-US" sz="1200" dirty="0"/>
                        <a:t>国家新一代人工智能治理专业委员会</a:t>
                      </a:r>
                    </a:p>
                  </a:txBody>
                  <a:tcPr anchor="ctr"/>
                </a:tc>
                <a:tc>
                  <a:txBody>
                    <a:bodyPr/>
                    <a:lstStyle/>
                    <a:p>
                      <a:pPr algn="ctr"/>
                      <a:r>
                        <a:rPr lang="en-US" altLang="zh-CN" sz="1200" dirty="0">
                          <a:hlinkClick r:id="rId13"/>
                        </a:rPr>
                        <a:t>《</a:t>
                      </a:r>
                      <a:r>
                        <a:rPr lang="zh-CN" altLang="en-US" sz="1200" dirty="0">
                          <a:hlinkClick r:id="rId13"/>
                        </a:rPr>
                        <a:t>新一代人工智能治理原则 </a:t>
                      </a:r>
                      <a:r>
                        <a:rPr lang="en-US" altLang="zh-CN" sz="1200" dirty="0">
                          <a:hlinkClick r:id="rId13"/>
                        </a:rPr>
                        <a:t>—— </a:t>
                      </a:r>
                      <a:r>
                        <a:rPr lang="zh-CN" altLang="en-US" sz="1200" dirty="0">
                          <a:hlinkClick r:id="rId13"/>
                        </a:rPr>
                        <a:t>发展负责任的人工智能</a:t>
                      </a:r>
                      <a:r>
                        <a:rPr lang="en-US" altLang="zh-CN" sz="1200" dirty="0">
                          <a:hlinkClick r:id="rId13"/>
                        </a:rPr>
                        <a:t>》</a:t>
                      </a:r>
                      <a:endParaRPr lang="zh-CN" altLang="en-US" sz="1200" dirty="0"/>
                    </a:p>
                  </a:txBody>
                  <a:tcPr anchor="ctr"/>
                </a:tc>
                <a:tc>
                  <a:txBody>
                    <a:bodyPr/>
                    <a:lstStyle/>
                    <a:p>
                      <a:pPr algn="just"/>
                      <a:r>
                        <a:rPr lang="zh-CN" altLang="en-US" sz="1200" dirty="0"/>
                        <a:t>确立了八项基本原则，为人工智能健康发展提供伦理指引</a:t>
                      </a:r>
                    </a:p>
                  </a:txBody>
                  <a:tcPr anchor="ctr"/>
                </a:tc>
                <a:extLst>
                  <a:ext uri="{0D108BD9-81ED-4DB2-BD59-A6C34878D82A}">
                    <a16:rowId xmlns:a16="http://schemas.microsoft.com/office/drawing/2014/main" val="2765350260"/>
                  </a:ext>
                </a:extLst>
              </a:tr>
              <a:tr h="385115">
                <a:tc>
                  <a:txBody>
                    <a:bodyPr/>
                    <a:lstStyle/>
                    <a:p>
                      <a:pPr algn="ctr"/>
                      <a:r>
                        <a:rPr lang="en-US" altLang="zh-CN" sz="1200" dirty="0"/>
                        <a:t>2017.07</a:t>
                      </a:r>
                      <a:endParaRPr lang="zh-CN" altLang="en-US" sz="1200" dirty="0"/>
                    </a:p>
                  </a:txBody>
                  <a:tcPr anchor="ctr"/>
                </a:tc>
                <a:tc>
                  <a:txBody>
                    <a:bodyPr/>
                    <a:lstStyle/>
                    <a:p>
                      <a:pPr algn="ctr"/>
                      <a:r>
                        <a:rPr lang="zh-CN" altLang="en-US" sz="1200" dirty="0"/>
                        <a:t>国务院</a:t>
                      </a:r>
                    </a:p>
                  </a:txBody>
                  <a:tcPr anchor="ctr"/>
                </a:tc>
                <a:tc>
                  <a:txBody>
                    <a:bodyPr/>
                    <a:lstStyle/>
                    <a:p>
                      <a:pPr algn="ctr"/>
                      <a:r>
                        <a:rPr lang="en-US" altLang="zh-CN" sz="1200" dirty="0">
                          <a:hlinkClick r:id="rId14"/>
                        </a:rPr>
                        <a:t>《</a:t>
                      </a:r>
                      <a:r>
                        <a:rPr lang="zh-CN" altLang="en-US" sz="1200" dirty="0">
                          <a:hlinkClick r:id="rId14"/>
                        </a:rPr>
                        <a:t>新一代人工智能发展规划</a:t>
                      </a:r>
                      <a:r>
                        <a:rPr lang="en-US" altLang="zh-CN" sz="1200" dirty="0">
                          <a:hlinkClick r:id="rId14"/>
                        </a:rPr>
                        <a:t>》</a:t>
                      </a:r>
                      <a:endParaRPr lang="zh-CN" altLang="en-US" sz="1200" dirty="0"/>
                    </a:p>
                  </a:txBody>
                  <a:tcPr anchor="ctr"/>
                </a:tc>
                <a:tc>
                  <a:txBody>
                    <a:bodyPr/>
                    <a:lstStyle/>
                    <a:p>
                      <a:pPr algn="just"/>
                      <a:r>
                        <a:rPr lang="zh-CN" altLang="en-US" sz="1200" dirty="0"/>
                        <a:t>提出 “三步走” 发展战略（</a:t>
                      </a:r>
                      <a:r>
                        <a:rPr lang="en-US" altLang="zh-CN" sz="1200" dirty="0"/>
                        <a:t>2020 </a:t>
                      </a:r>
                      <a:r>
                        <a:rPr lang="zh-CN" altLang="en-US" sz="1200" dirty="0"/>
                        <a:t>年、</a:t>
                      </a:r>
                      <a:r>
                        <a:rPr lang="en-US" altLang="zh-CN" sz="1200" dirty="0"/>
                        <a:t>2025 </a:t>
                      </a:r>
                      <a:r>
                        <a:rPr lang="zh-CN" altLang="en-US" sz="1200" dirty="0"/>
                        <a:t>年、</a:t>
                      </a:r>
                      <a:r>
                        <a:rPr lang="en-US" altLang="zh-CN" sz="1200" dirty="0"/>
                        <a:t>2030 </a:t>
                      </a:r>
                      <a:r>
                        <a:rPr lang="zh-CN" altLang="en-US" sz="1200" dirty="0"/>
                        <a:t>年），重点布局科技创新体系、智能经济培育、智能社会建设</a:t>
                      </a:r>
                    </a:p>
                  </a:txBody>
                  <a:tcPr anchor="ctr"/>
                </a:tc>
                <a:extLst>
                  <a:ext uri="{0D108BD9-81ED-4DB2-BD59-A6C34878D82A}">
                    <a16:rowId xmlns:a16="http://schemas.microsoft.com/office/drawing/2014/main" val="1461393578"/>
                  </a:ext>
                </a:extLst>
              </a:tr>
            </a:tbl>
          </a:graphicData>
        </a:graphic>
      </p:graphicFrame>
    </p:spTree>
    <p:custDataLst>
      <p:tags r:id="rId1"/>
    </p:custDataLst>
    <p:extLst>
      <p:ext uri="{BB962C8B-B14F-4D97-AF65-F5344CB8AC3E}">
        <p14:creationId xmlns:p14="http://schemas.microsoft.com/office/powerpoint/2010/main" val="2954989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759169" y="827829"/>
            <a:ext cx="11281377" cy="499111"/>
          </a:xfrm>
          <a:prstGeom prst="rect">
            <a:avLst/>
          </a:prstGeom>
          <a:noFill/>
        </p:spPr>
        <p:txBody>
          <a:bodyPr wrap="square" rtlCol="0">
            <a:spAutoFit/>
          </a:bodyPr>
          <a:lstStyle/>
          <a:p>
            <a:pPr algn="just">
              <a:lnSpc>
                <a:spcPct val="150000"/>
              </a:lnSpc>
            </a:pPr>
            <a:r>
              <a:rPr lang="zh-CN" altLang="en-US" sz="2000" b="1" dirty="0"/>
              <a:t>研究内容</a:t>
            </a:r>
            <a:r>
              <a:rPr lang="en-US" altLang="zh-CN" sz="2000" b="1" dirty="0"/>
              <a:t>4</a:t>
            </a:r>
            <a:r>
              <a:rPr lang="zh-CN" altLang="en-US" sz="2000" b="1" dirty="0"/>
              <a:t>：</a:t>
            </a:r>
            <a:r>
              <a:rPr lang="en-US" altLang="zh-CN" sz="2000" b="1" dirty="0"/>
              <a:t>AI</a:t>
            </a:r>
            <a:r>
              <a:rPr lang="zh-CN" altLang="en-US" sz="2000" b="1" dirty="0"/>
              <a:t>经济学中的政策与法规探讨</a:t>
            </a:r>
            <a:endParaRPr lang="en-US" altLang="zh-CN" sz="2000" b="1" dirty="0"/>
          </a:p>
        </p:txBody>
      </p:sp>
      <p:sp>
        <p:nvSpPr>
          <p:cNvPr id="2" name="矩形 1">
            <a:extLst>
              <a:ext uri="{FF2B5EF4-FFF2-40B4-BE49-F238E27FC236}">
                <a16:creationId xmlns:a16="http://schemas.microsoft.com/office/drawing/2014/main" id="{EACF1F09-4267-4F54-B453-F983B0F0A31F}"/>
              </a:ext>
            </a:extLst>
          </p:cNvPr>
          <p:cNvSpPr/>
          <p:nvPr/>
        </p:nvSpPr>
        <p:spPr>
          <a:xfrm>
            <a:off x="3988905" y="1527787"/>
            <a:ext cx="4293704" cy="454361"/>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支持人工智能发展的政策研究</a:t>
            </a:r>
          </a:p>
        </p:txBody>
      </p:sp>
      <p:sp>
        <p:nvSpPr>
          <p:cNvPr id="3" name="矩形: 圆角 2">
            <a:extLst>
              <a:ext uri="{FF2B5EF4-FFF2-40B4-BE49-F238E27FC236}">
                <a16:creationId xmlns:a16="http://schemas.microsoft.com/office/drawing/2014/main" id="{6718820F-C28F-4DA1-8062-92C4F8A9F899}"/>
              </a:ext>
            </a:extLst>
          </p:cNvPr>
          <p:cNvSpPr/>
          <p:nvPr/>
        </p:nvSpPr>
        <p:spPr>
          <a:xfrm>
            <a:off x="1101822" y="2391070"/>
            <a:ext cx="3691677" cy="499111"/>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传统政策助力人工智能发展</a:t>
            </a:r>
          </a:p>
        </p:txBody>
      </p:sp>
      <p:sp>
        <p:nvSpPr>
          <p:cNvPr id="7" name="矩形: 圆角 6">
            <a:extLst>
              <a:ext uri="{FF2B5EF4-FFF2-40B4-BE49-F238E27FC236}">
                <a16:creationId xmlns:a16="http://schemas.microsoft.com/office/drawing/2014/main" id="{4B4DC329-58B5-49B4-BA38-9A3D21735E0F}"/>
              </a:ext>
            </a:extLst>
          </p:cNvPr>
          <p:cNvSpPr/>
          <p:nvPr/>
        </p:nvSpPr>
        <p:spPr>
          <a:xfrm>
            <a:off x="7689099" y="2391069"/>
            <a:ext cx="3691677" cy="499111"/>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新兴政策助力人工智能发展</a:t>
            </a:r>
          </a:p>
        </p:txBody>
      </p:sp>
      <p:cxnSp>
        <p:nvCxnSpPr>
          <p:cNvPr id="6" name="连接符: 肘形 5">
            <a:extLst>
              <a:ext uri="{FF2B5EF4-FFF2-40B4-BE49-F238E27FC236}">
                <a16:creationId xmlns:a16="http://schemas.microsoft.com/office/drawing/2014/main" id="{B5C5F078-42FB-4100-BDA9-1AB68F97012B}"/>
              </a:ext>
            </a:extLst>
          </p:cNvPr>
          <p:cNvCxnSpPr>
            <a:stCxn id="2" idx="2"/>
            <a:endCxn id="3" idx="0"/>
          </p:cNvCxnSpPr>
          <p:nvPr/>
        </p:nvCxnSpPr>
        <p:spPr>
          <a:xfrm rot="5400000">
            <a:off x="4337248" y="592561"/>
            <a:ext cx="408922" cy="318809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连接符: 肘形 9">
            <a:extLst>
              <a:ext uri="{FF2B5EF4-FFF2-40B4-BE49-F238E27FC236}">
                <a16:creationId xmlns:a16="http://schemas.microsoft.com/office/drawing/2014/main" id="{C60F32B2-9CB5-4934-A41B-536684FD5644}"/>
              </a:ext>
            </a:extLst>
          </p:cNvPr>
          <p:cNvCxnSpPr>
            <a:stCxn id="2" idx="2"/>
            <a:endCxn id="7" idx="0"/>
          </p:cNvCxnSpPr>
          <p:nvPr/>
        </p:nvCxnSpPr>
        <p:spPr>
          <a:xfrm rot="16200000" flipH="1">
            <a:off x="7630887" y="487017"/>
            <a:ext cx="408921" cy="339918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D3C303DC-BDE9-420E-988C-9666FED8ADCB}"/>
              </a:ext>
            </a:extLst>
          </p:cNvPr>
          <p:cNvSpPr txBox="1"/>
          <p:nvPr/>
        </p:nvSpPr>
        <p:spPr>
          <a:xfrm>
            <a:off x="812169" y="3180522"/>
            <a:ext cx="4907091" cy="2534027"/>
          </a:xfrm>
          <a:prstGeom prst="rect">
            <a:avLst/>
          </a:prstGeom>
          <a:noFill/>
          <a:ln w="19050">
            <a:solidFill>
              <a:schemeClr val="accent1"/>
            </a:solidFill>
          </a:ln>
        </p:spPr>
        <p:txBody>
          <a:bodyPr wrap="square" rtlCol="0">
            <a:spAutoFit/>
          </a:bodyPr>
          <a:lstStyle/>
          <a:p>
            <a:pPr marL="285750" indent="-285750" algn="just">
              <a:lnSpc>
                <a:spcPct val="150000"/>
              </a:lnSpc>
              <a:buFont typeface="Wingdings" panose="05000000000000000000" pitchFamily="2" charset="2"/>
              <a:buChar char="p"/>
            </a:pPr>
            <a:r>
              <a:rPr lang="zh-CN" altLang="en-US" b="1" dirty="0"/>
              <a:t>税收政策：</a:t>
            </a:r>
            <a:r>
              <a:rPr lang="zh-CN" altLang="en-US" dirty="0"/>
              <a:t>企业所得税、增值税减税（</a:t>
            </a:r>
            <a:r>
              <a:rPr lang="en-US" altLang="zh-CN" dirty="0"/>
              <a:t>Dai</a:t>
            </a:r>
            <a:r>
              <a:rPr lang="zh-CN" altLang="en-US" dirty="0"/>
              <a:t>和</a:t>
            </a:r>
            <a:r>
              <a:rPr lang="en-US" altLang="zh-CN" dirty="0"/>
              <a:t>Chapman</a:t>
            </a:r>
            <a:r>
              <a:rPr lang="zh-CN" altLang="en-US" dirty="0"/>
              <a:t>，</a:t>
            </a:r>
            <a:r>
              <a:rPr lang="en-US" altLang="zh-CN" dirty="0"/>
              <a:t>2022</a:t>
            </a:r>
            <a:r>
              <a:rPr lang="zh-CN" altLang="en-US" dirty="0"/>
              <a:t>；</a:t>
            </a:r>
            <a:r>
              <a:rPr lang="en-US" altLang="zh-CN" dirty="0"/>
              <a:t>Ding</a:t>
            </a:r>
            <a:r>
              <a:rPr lang="zh-CN" altLang="en-US" dirty="0"/>
              <a:t>等，</a:t>
            </a:r>
            <a:r>
              <a:rPr lang="en-US" altLang="zh-CN" dirty="0"/>
              <a:t>2025</a:t>
            </a:r>
            <a:r>
              <a:rPr lang="zh-CN" altLang="en-US" dirty="0"/>
              <a:t>；</a:t>
            </a:r>
            <a:r>
              <a:rPr lang="zh-CN" altLang="en-US" dirty="0">
                <a:hlinkClick r:id="rId4"/>
              </a:rPr>
              <a:t>刘学悦等，</a:t>
            </a:r>
            <a:r>
              <a:rPr lang="en-US" altLang="zh-CN" dirty="0">
                <a:hlinkClick r:id="rId4"/>
              </a:rPr>
              <a:t>2025</a:t>
            </a:r>
            <a:r>
              <a:rPr lang="zh-CN" altLang="en-US" dirty="0"/>
              <a:t>）</a:t>
            </a:r>
            <a:endParaRPr lang="en-US" altLang="zh-CN" dirty="0"/>
          </a:p>
          <a:p>
            <a:pPr marL="285750" indent="-285750" algn="just">
              <a:lnSpc>
                <a:spcPct val="150000"/>
              </a:lnSpc>
              <a:buFont typeface="Wingdings" panose="05000000000000000000" pitchFamily="2" charset="2"/>
              <a:buChar char="p"/>
            </a:pPr>
            <a:r>
              <a:rPr lang="zh-CN" altLang="en-US" dirty="0"/>
              <a:t>财政政策：</a:t>
            </a:r>
            <a:r>
              <a:rPr lang="zh-CN" altLang="en-US" dirty="0">
                <a:hlinkClick r:id="rId5"/>
              </a:rPr>
              <a:t>政府采购</a:t>
            </a:r>
            <a:r>
              <a:rPr lang="zh-CN" altLang="en-US" dirty="0"/>
              <a:t>（</a:t>
            </a:r>
            <a:r>
              <a:rPr lang="en-US" altLang="zh-CN" dirty="0"/>
              <a:t>Beraja</a:t>
            </a:r>
            <a:r>
              <a:rPr lang="zh-CN" altLang="en-US" dirty="0"/>
              <a:t>等，</a:t>
            </a:r>
            <a:r>
              <a:rPr lang="en-US" altLang="zh-CN" dirty="0"/>
              <a:t>2023</a:t>
            </a:r>
            <a:r>
              <a:rPr lang="zh-CN" altLang="en-US" dirty="0"/>
              <a:t>）</a:t>
            </a:r>
            <a:endParaRPr lang="en-US" altLang="zh-CN" dirty="0"/>
          </a:p>
          <a:p>
            <a:pPr marL="285750" indent="-285750" algn="just">
              <a:lnSpc>
                <a:spcPct val="150000"/>
              </a:lnSpc>
              <a:buFont typeface="Wingdings" panose="05000000000000000000" pitchFamily="2" charset="2"/>
              <a:buChar char="p"/>
            </a:pPr>
            <a:r>
              <a:rPr lang="zh-CN" altLang="en-US" dirty="0"/>
              <a:t>产业政策、区域政策、人才政策</a:t>
            </a:r>
            <a:endParaRPr lang="en-US" altLang="zh-CN" dirty="0"/>
          </a:p>
          <a:p>
            <a:pPr marL="285750" indent="-285750" algn="just">
              <a:lnSpc>
                <a:spcPct val="150000"/>
              </a:lnSpc>
              <a:buFont typeface="Wingdings" panose="05000000000000000000" pitchFamily="2" charset="2"/>
              <a:buChar char="p"/>
            </a:pPr>
            <a:r>
              <a:rPr lang="en-US" altLang="zh-CN" dirty="0"/>
              <a:t>……</a:t>
            </a:r>
            <a:endParaRPr lang="zh-CN" altLang="en-US" dirty="0"/>
          </a:p>
        </p:txBody>
      </p:sp>
      <p:sp>
        <p:nvSpPr>
          <p:cNvPr id="13" name="文本框 12">
            <a:extLst>
              <a:ext uri="{FF2B5EF4-FFF2-40B4-BE49-F238E27FC236}">
                <a16:creationId xmlns:a16="http://schemas.microsoft.com/office/drawing/2014/main" id="{3D9D8637-DDC3-4EE0-AF07-379B083EC026}"/>
              </a:ext>
            </a:extLst>
          </p:cNvPr>
          <p:cNvSpPr txBox="1"/>
          <p:nvPr/>
        </p:nvSpPr>
        <p:spPr>
          <a:xfrm>
            <a:off x="6877878" y="3180522"/>
            <a:ext cx="4907091" cy="2534027"/>
          </a:xfrm>
          <a:prstGeom prst="rect">
            <a:avLst/>
          </a:prstGeom>
          <a:noFill/>
          <a:ln w="19050">
            <a:solidFill>
              <a:schemeClr val="accent1"/>
            </a:solidFill>
          </a:ln>
        </p:spPr>
        <p:txBody>
          <a:bodyPr wrap="square" rtlCol="0">
            <a:spAutoFit/>
          </a:bodyPr>
          <a:lstStyle/>
          <a:p>
            <a:pPr marL="285750" indent="-285750" algn="just">
              <a:lnSpc>
                <a:spcPct val="150000"/>
              </a:lnSpc>
              <a:buFont typeface="Wingdings" panose="05000000000000000000" pitchFamily="2" charset="2"/>
              <a:buChar char="p"/>
            </a:pPr>
            <a:r>
              <a:rPr lang="zh-CN" altLang="en-US" dirty="0">
                <a:solidFill>
                  <a:srgbClr val="9D1223"/>
                </a:solidFill>
                <a:hlinkClick r:id="rId6"/>
              </a:rPr>
              <a:t>算力券</a:t>
            </a:r>
            <a:r>
              <a:rPr lang="zh-CN" altLang="en-US" dirty="0">
                <a:solidFill>
                  <a:srgbClr val="9D1223"/>
                </a:solidFill>
              </a:rPr>
              <a:t>、数据券、语料券、训力券、模型券</a:t>
            </a:r>
            <a:endParaRPr lang="en-US" altLang="zh-CN" dirty="0">
              <a:solidFill>
                <a:srgbClr val="9D1223"/>
              </a:solidFill>
            </a:endParaRPr>
          </a:p>
          <a:p>
            <a:pPr marL="285750" indent="-285750" algn="just">
              <a:lnSpc>
                <a:spcPct val="150000"/>
              </a:lnSpc>
              <a:buFont typeface="Wingdings" panose="05000000000000000000" pitchFamily="2" charset="2"/>
              <a:buChar char="p"/>
            </a:pPr>
            <a:r>
              <a:rPr lang="zh-CN" altLang="en-US" dirty="0">
                <a:solidFill>
                  <a:srgbClr val="9D1223"/>
                </a:solidFill>
                <a:hlinkClick r:id="rId7"/>
              </a:rPr>
              <a:t>“揭榜挂帅”</a:t>
            </a:r>
            <a:endParaRPr lang="en-US" altLang="zh-CN" dirty="0">
              <a:solidFill>
                <a:srgbClr val="9D1223"/>
              </a:solidFill>
            </a:endParaRPr>
          </a:p>
          <a:p>
            <a:pPr marL="285750" indent="-285750" algn="just">
              <a:lnSpc>
                <a:spcPct val="150000"/>
              </a:lnSpc>
              <a:buFont typeface="Wingdings" panose="05000000000000000000" pitchFamily="2" charset="2"/>
              <a:buChar char="p"/>
            </a:pPr>
            <a:r>
              <a:rPr lang="zh-CN" altLang="en-US" dirty="0">
                <a:hlinkClick r:id="rId8"/>
              </a:rPr>
              <a:t>国家新一代人工智能创新发展试验区</a:t>
            </a:r>
            <a:endParaRPr lang="en-US" altLang="zh-CN" dirty="0"/>
          </a:p>
          <a:p>
            <a:pPr marL="285750" indent="-285750" algn="just">
              <a:lnSpc>
                <a:spcPct val="150000"/>
              </a:lnSpc>
              <a:buFont typeface="Wingdings" panose="05000000000000000000" pitchFamily="2" charset="2"/>
              <a:buChar char="p"/>
            </a:pPr>
            <a:r>
              <a:rPr lang="zh-CN" altLang="en-US" dirty="0">
                <a:hlinkClick r:id="rId9"/>
              </a:rPr>
              <a:t>国家数据要素综合试验区</a:t>
            </a:r>
            <a:endParaRPr lang="en-US" altLang="zh-CN" dirty="0"/>
          </a:p>
          <a:p>
            <a:pPr marL="285750" indent="-285750" algn="just">
              <a:lnSpc>
                <a:spcPct val="150000"/>
              </a:lnSpc>
              <a:buFont typeface="Wingdings" panose="05000000000000000000" pitchFamily="2" charset="2"/>
              <a:buChar char="p"/>
            </a:pPr>
            <a:r>
              <a:rPr lang="zh-CN" altLang="en-US" dirty="0">
                <a:hlinkClick r:id="rId10"/>
              </a:rPr>
              <a:t>国家人工智能创新应用先导区</a:t>
            </a:r>
            <a:endParaRPr lang="en-US" altLang="zh-CN" dirty="0"/>
          </a:p>
          <a:p>
            <a:pPr marL="285750" indent="-285750" algn="just">
              <a:lnSpc>
                <a:spcPct val="150000"/>
              </a:lnSpc>
              <a:buFont typeface="Wingdings" panose="05000000000000000000" pitchFamily="2" charset="2"/>
              <a:buChar char="p"/>
            </a:pPr>
            <a:r>
              <a:rPr lang="en-US" altLang="zh-CN" dirty="0"/>
              <a:t>……</a:t>
            </a:r>
            <a:endParaRPr lang="zh-CN" altLang="en-US" dirty="0"/>
          </a:p>
        </p:txBody>
      </p:sp>
      <p:sp>
        <p:nvSpPr>
          <p:cNvPr id="4" name="云形 3">
            <a:extLst>
              <a:ext uri="{FF2B5EF4-FFF2-40B4-BE49-F238E27FC236}">
                <a16:creationId xmlns:a16="http://schemas.microsoft.com/office/drawing/2014/main" id="{22637A89-B035-4A7E-C21B-1692DC37801A}"/>
              </a:ext>
            </a:extLst>
          </p:cNvPr>
          <p:cNvSpPr/>
          <p:nvPr/>
        </p:nvSpPr>
        <p:spPr>
          <a:xfrm>
            <a:off x="8815891" y="714393"/>
            <a:ext cx="3033391" cy="1267751"/>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请你谈一谈你了解的支持</a:t>
            </a:r>
            <a:r>
              <a:rPr lang="en-US" altLang="zh-CN" dirty="0"/>
              <a:t>AI</a:t>
            </a:r>
            <a:r>
              <a:rPr lang="zh-CN" altLang="en-US" dirty="0"/>
              <a:t>发展的政策法规？</a:t>
            </a:r>
          </a:p>
        </p:txBody>
      </p:sp>
    </p:spTree>
    <p:custDataLst>
      <p:tags r:id="rId1"/>
    </p:custDataLst>
    <p:extLst>
      <p:ext uri="{BB962C8B-B14F-4D97-AF65-F5344CB8AC3E}">
        <p14:creationId xmlns:p14="http://schemas.microsoft.com/office/powerpoint/2010/main" val="189973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P spid="13"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31010-C791-3F8D-CE5F-E2125E4A5458}"/>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479517AD-5E31-0B6A-3727-51AFE6E081F4}"/>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DA50E052-64C2-0BC9-853D-60DB2071EECE}"/>
              </a:ext>
            </a:extLst>
          </p:cNvPr>
          <p:cNvSpPr txBox="1"/>
          <p:nvPr/>
        </p:nvSpPr>
        <p:spPr>
          <a:xfrm>
            <a:off x="759169" y="827829"/>
            <a:ext cx="11281377" cy="499111"/>
          </a:xfrm>
          <a:prstGeom prst="rect">
            <a:avLst/>
          </a:prstGeom>
          <a:noFill/>
        </p:spPr>
        <p:txBody>
          <a:bodyPr wrap="square" rtlCol="0">
            <a:spAutoFit/>
          </a:bodyPr>
          <a:lstStyle/>
          <a:p>
            <a:pPr algn="just">
              <a:lnSpc>
                <a:spcPct val="150000"/>
              </a:lnSpc>
            </a:pPr>
            <a:r>
              <a:rPr lang="zh-CN" altLang="en-US" sz="2000" b="1" dirty="0"/>
              <a:t>研究内容</a:t>
            </a:r>
            <a:r>
              <a:rPr lang="en-US" altLang="zh-CN" sz="2000" b="1" dirty="0"/>
              <a:t>4</a:t>
            </a:r>
            <a:r>
              <a:rPr lang="zh-CN" altLang="en-US" sz="2000" b="1" dirty="0"/>
              <a:t>：</a:t>
            </a:r>
            <a:r>
              <a:rPr lang="en-US" altLang="zh-CN" sz="2000" b="1" dirty="0"/>
              <a:t>AI</a:t>
            </a:r>
            <a:r>
              <a:rPr lang="zh-CN" altLang="en-US" sz="2000" b="1" dirty="0"/>
              <a:t>经济学中的政策与法规探讨</a:t>
            </a:r>
            <a:endParaRPr lang="en-US" altLang="zh-CN" sz="2000" b="1" dirty="0"/>
          </a:p>
        </p:txBody>
      </p:sp>
      <p:pic>
        <p:nvPicPr>
          <p:cNvPr id="5" name="图片 4">
            <a:extLst>
              <a:ext uri="{FF2B5EF4-FFF2-40B4-BE49-F238E27FC236}">
                <a16:creationId xmlns:a16="http://schemas.microsoft.com/office/drawing/2014/main" id="{D088AF6F-4F00-216D-D5CA-6DB1B8ED33ED}"/>
              </a:ext>
            </a:extLst>
          </p:cNvPr>
          <p:cNvPicPr>
            <a:picLocks noChangeAspect="1"/>
          </p:cNvPicPr>
          <p:nvPr/>
        </p:nvPicPr>
        <p:blipFill>
          <a:blip r:embed="rId4"/>
          <a:stretch>
            <a:fillRect/>
          </a:stretch>
        </p:blipFill>
        <p:spPr>
          <a:xfrm>
            <a:off x="1021689" y="1699707"/>
            <a:ext cx="10234681" cy="4569054"/>
          </a:xfrm>
          <a:prstGeom prst="rect">
            <a:avLst/>
          </a:prstGeom>
        </p:spPr>
      </p:pic>
    </p:spTree>
    <p:custDataLst>
      <p:tags r:id="rId1"/>
    </p:custDataLst>
    <p:extLst>
      <p:ext uri="{BB962C8B-B14F-4D97-AF65-F5344CB8AC3E}">
        <p14:creationId xmlns:p14="http://schemas.microsoft.com/office/powerpoint/2010/main" val="3391871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13E10-B2CC-3E2D-A98C-E9AE511EA7AA}"/>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3F310F9E-7840-D3C7-4E1C-398EC33FFEB7}"/>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13381097-CB9C-87E9-74FF-43E3A46DFEB2}"/>
              </a:ext>
            </a:extLst>
          </p:cNvPr>
          <p:cNvSpPr txBox="1"/>
          <p:nvPr/>
        </p:nvSpPr>
        <p:spPr>
          <a:xfrm>
            <a:off x="759169" y="827829"/>
            <a:ext cx="11281377" cy="499111"/>
          </a:xfrm>
          <a:prstGeom prst="rect">
            <a:avLst/>
          </a:prstGeom>
          <a:noFill/>
        </p:spPr>
        <p:txBody>
          <a:bodyPr wrap="square" rtlCol="0">
            <a:spAutoFit/>
          </a:bodyPr>
          <a:lstStyle/>
          <a:p>
            <a:pPr algn="just">
              <a:lnSpc>
                <a:spcPct val="150000"/>
              </a:lnSpc>
            </a:pPr>
            <a:r>
              <a:rPr lang="zh-CN" altLang="en-US" sz="2000" b="1" dirty="0"/>
              <a:t>研究内容</a:t>
            </a:r>
            <a:r>
              <a:rPr lang="en-US" altLang="zh-CN" sz="2000" b="1" dirty="0"/>
              <a:t>4</a:t>
            </a:r>
            <a:r>
              <a:rPr lang="zh-CN" altLang="en-US" sz="2000" b="1" dirty="0"/>
              <a:t>：</a:t>
            </a:r>
            <a:r>
              <a:rPr lang="en-US" altLang="zh-CN" sz="2000" b="1" dirty="0"/>
              <a:t>AI</a:t>
            </a:r>
            <a:r>
              <a:rPr lang="zh-CN" altLang="en-US" sz="2000" b="1" dirty="0"/>
              <a:t>经济学中的政策与法规探讨</a:t>
            </a:r>
            <a:endParaRPr lang="en-US" altLang="zh-CN" sz="2000" b="1" dirty="0"/>
          </a:p>
        </p:txBody>
      </p:sp>
      <p:pic>
        <p:nvPicPr>
          <p:cNvPr id="3" name="图片 2">
            <a:extLst>
              <a:ext uri="{FF2B5EF4-FFF2-40B4-BE49-F238E27FC236}">
                <a16:creationId xmlns:a16="http://schemas.microsoft.com/office/drawing/2014/main" id="{848F70CD-AECC-9C68-BC43-76D42E7E90C3}"/>
              </a:ext>
            </a:extLst>
          </p:cNvPr>
          <p:cNvPicPr>
            <a:picLocks noChangeAspect="1"/>
          </p:cNvPicPr>
          <p:nvPr/>
        </p:nvPicPr>
        <p:blipFill>
          <a:blip r:embed="rId4"/>
          <a:stretch>
            <a:fillRect/>
          </a:stretch>
        </p:blipFill>
        <p:spPr>
          <a:xfrm>
            <a:off x="981635" y="1878659"/>
            <a:ext cx="10228729" cy="4010245"/>
          </a:xfrm>
          <a:prstGeom prst="rect">
            <a:avLst/>
          </a:prstGeom>
        </p:spPr>
      </p:pic>
    </p:spTree>
    <p:custDataLst>
      <p:tags r:id="rId1"/>
    </p:custDataLst>
    <p:extLst>
      <p:ext uri="{BB962C8B-B14F-4D97-AF65-F5344CB8AC3E}">
        <p14:creationId xmlns:p14="http://schemas.microsoft.com/office/powerpoint/2010/main" val="3845426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759169" y="827829"/>
            <a:ext cx="11281377" cy="499111"/>
          </a:xfrm>
          <a:prstGeom prst="rect">
            <a:avLst/>
          </a:prstGeom>
          <a:noFill/>
        </p:spPr>
        <p:txBody>
          <a:bodyPr wrap="square" rtlCol="0">
            <a:spAutoFit/>
          </a:bodyPr>
          <a:lstStyle/>
          <a:p>
            <a:pPr algn="just">
              <a:lnSpc>
                <a:spcPct val="150000"/>
              </a:lnSpc>
            </a:pPr>
            <a:r>
              <a:rPr lang="zh-CN" altLang="en-US" sz="2000" b="1" dirty="0"/>
              <a:t>研究内容</a:t>
            </a:r>
            <a:r>
              <a:rPr lang="en-US" altLang="zh-CN" sz="2000" b="1" dirty="0"/>
              <a:t>4</a:t>
            </a:r>
            <a:r>
              <a:rPr lang="zh-CN" altLang="en-US" sz="2000" b="1" dirty="0"/>
              <a:t>：</a:t>
            </a:r>
            <a:r>
              <a:rPr lang="en-US" altLang="zh-CN" sz="2000" b="1" dirty="0"/>
              <a:t>AI</a:t>
            </a:r>
            <a:r>
              <a:rPr lang="zh-CN" altLang="en-US" sz="2000" b="1" dirty="0"/>
              <a:t>经济学中的政策与法规探讨</a:t>
            </a:r>
            <a:endParaRPr lang="en-US" altLang="zh-CN" sz="2000" b="1" dirty="0"/>
          </a:p>
        </p:txBody>
      </p:sp>
      <p:graphicFrame>
        <p:nvGraphicFramePr>
          <p:cNvPr id="4" name="表格 4">
            <a:extLst>
              <a:ext uri="{FF2B5EF4-FFF2-40B4-BE49-F238E27FC236}">
                <a16:creationId xmlns:a16="http://schemas.microsoft.com/office/drawing/2014/main" id="{346C8397-B47F-41DE-BE96-AD925D1F0855}"/>
              </a:ext>
            </a:extLst>
          </p:cNvPr>
          <p:cNvGraphicFramePr>
            <a:graphicFrameLocks noGrp="1"/>
          </p:cNvGraphicFramePr>
          <p:nvPr>
            <p:extLst>
              <p:ext uri="{D42A27DB-BD31-4B8C-83A1-F6EECF244321}">
                <p14:modId xmlns:p14="http://schemas.microsoft.com/office/powerpoint/2010/main" val="1530109967"/>
              </p:ext>
            </p:extLst>
          </p:nvPr>
        </p:nvGraphicFramePr>
        <p:xfrm>
          <a:off x="696911" y="1507699"/>
          <a:ext cx="10792940" cy="4759960"/>
        </p:xfrm>
        <a:graphic>
          <a:graphicData uri="http://schemas.openxmlformats.org/drawingml/2006/table">
            <a:tbl>
              <a:tblPr firstRow="1" bandRow="1">
                <a:tableStyleId>{5C22544A-7EE6-4342-B048-85BDC9FD1C3A}</a:tableStyleId>
              </a:tblPr>
              <a:tblGrid>
                <a:gridCol w="927643">
                  <a:extLst>
                    <a:ext uri="{9D8B030D-6E8A-4147-A177-3AD203B41FA5}">
                      <a16:colId xmlns:a16="http://schemas.microsoft.com/office/drawing/2014/main" val="2812782405"/>
                    </a:ext>
                  </a:extLst>
                </a:gridCol>
                <a:gridCol w="1079106">
                  <a:extLst>
                    <a:ext uri="{9D8B030D-6E8A-4147-A177-3AD203B41FA5}">
                      <a16:colId xmlns:a16="http://schemas.microsoft.com/office/drawing/2014/main" val="3425581531"/>
                    </a:ext>
                  </a:extLst>
                </a:gridCol>
                <a:gridCol w="8786191">
                  <a:extLst>
                    <a:ext uri="{9D8B030D-6E8A-4147-A177-3AD203B41FA5}">
                      <a16:colId xmlns:a16="http://schemas.microsoft.com/office/drawing/2014/main" val="1464641608"/>
                    </a:ext>
                  </a:extLst>
                </a:gridCol>
              </a:tblGrid>
              <a:tr h="370840">
                <a:tc>
                  <a:txBody>
                    <a:bodyPr/>
                    <a:lstStyle/>
                    <a:p>
                      <a:pPr algn="ctr"/>
                      <a:r>
                        <a:rPr lang="zh-CN" altLang="en-US" sz="1400" dirty="0"/>
                        <a:t>地区</a:t>
                      </a:r>
                    </a:p>
                  </a:txBody>
                  <a:tcPr anchor="ctr"/>
                </a:tc>
                <a:tc>
                  <a:txBody>
                    <a:bodyPr/>
                    <a:lstStyle/>
                    <a:p>
                      <a:pPr algn="ctr"/>
                      <a:r>
                        <a:rPr lang="zh-CN" altLang="en-US" sz="1400" dirty="0"/>
                        <a:t>时间</a:t>
                      </a:r>
                    </a:p>
                  </a:txBody>
                  <a:tcPr anchor="ctr"/>
                </a:tc>
                <a:tc>
                  <a:txBody>
                    <a:bodyPr/>
                    <a:lstStyle/>
                    <a:p>
                      <a:pPr algn="ctr"/>
                      <a:r>
                        <a:rPr lang="zh-CN" altLang="en-US" sz="1400" dirty="0"/>
                        <a:t>算力券</a:t>
                      </a:r>
                    </a:p>
                  </a:txBody>
                  <a:tcPr anchor="ctr"/>
                </a:tc>
                <a:extLst>
                  <a:ext uri="{0D108BD9-81ED-4DB2-BD59-A6C34878D82A}">
                    <a16:rowId xmlns:a16="http://schemas.microsoft.com/office/drawing/2014/main" val="636631712"/>
                  </a:ext>
                </a:extLst>
              </a:tr>
              <a:tr h="370840">
                <a:tc>
                  <a:txBody>
                    <a:bodyPr/>
                    <a:lstStyle/>
                    <a:p>
                      <a:pPr algn="ctr"/>
                      <a:r>
                        <a:rPr lang="zh-CN" altLang="en-US" sz="1400" dirty="0"/>
                        <a:t>上海</a:t>
                      </a:r>
                    </a:p>
                  </a:txBody>
                  <a:tcPr anchor="ctr"/>
                </a:tc>
                <a:tc>
                  <a:txBody>
                    <a:bodyPr/>
                    <a:lstStyle/>
                    <a:p>
                      <a:pPr algn="ctr"/>
                      <a:r>
                        <a:rPr lang="en-US" altLang="zh-CN" sz="1400" dirty="0"/>
                        <a:t>2025.7.28</a:t>
                      </a:r>
                      <a:endParaRPr lang="zh-CN" altLang="en-US" sz="1400" dirty="0"/>
                    </a:p>
                  </a:txBody>
                  <a:tcPr anchor="ctr"/>
                </a:tc>
                <a:tc>
                  <a:txBody>
                    <a:bodyPr/>
                    <a:lstStyle/>
                    <a:p>
                      <a:pPr algn="just"/>
                      <a:r>
                        <a:rPr lang="zh-CN" altLang="en-US" sz="1400" dirty="0"/>
                        <a:t>上海市经济信息化委印发 </a:t>
                      </a:r>
                      <a:r>
                        <a:rPr lang="en-US" altLang="zh-CN" sz="1400" dirty="0"/>
                        <a:t>《</a:t>
                      </a:r>
                      <a:r>
                        <a:rPr lang="zh-CN" altLang="en-US" sz="1400" dirty="0"/>
                        <a:t>上海市进一步扩大人工智能应用的若干措施</a:t>
                      </a:r>
                      <a:r>
                        <a:rPr lang="en-US" altLang="zh-CN" sz="1400" dirty="0"/>
                        <a:t>》</a:t>
                      </a:r>
                      <a:r>
                        <a:rPr lang="zh-CN" altLang="en-US" sz="1400" dirty="0"/>
                        <a:t>，提到</a:t>
                      </a:r>
                      <a:r>
                        <a:rPr lang="zh-CN" altLang="en-US" sz="1400" b="1" dirty="0">
                          <a:solidFill>
                            <a:srgbClr val="9D1223"/>
                          </a:solidFill>
                        </a:rPr>
                        <a:t>发放</a:t>
                      </a:r>
                      <a:r>
                        <a:rPr lang="en-US" altLang="zh-CN" sz="1400" b="1" dirty="0">
                          <a:solidFill>
                            <a:srgbClr val="9D1223"/>
                          </a:solidFill>
                        </a:rPr>
                        <a:t>6</a:t>
                      </a:r>
                      <a:r>
                        <a:rPr lang="zh-CN" altLang="en-US" sz="1400" b="1" dirty="0">
                          <a:solidFill>
                            <a:srgbClr val="9D1223"/>
                          </a:solidFill>
                        </a:rPr>
                        <a:t>亿元算力券</a:t>
                      </a:r>
                      <a:r>
                        <a:rPr lang="zh-CN" altLang="en-US" sz="1400" dirty="0"/>
                        <a:t>，加强算力调度平台建设，体系化支持企业研发和应用大模型，加快大模型生态空间集聚。</a:t>
                      </a:r>
                      <a:r>
                        <a:rPr lang="zh-CN" altLang="en-US" sz="1400" dirty="0">
                          <a:solidFill>
                            <a:srgbClr val="9D1223"/>
                          </a:solidFill>
                        </a:rPr>
                        <a:t>对租用智能算力的主体，市级给予最高</a:t>
                      </a:r>
                      <a:r>
                        <a:rPr lang="en-US" altLang="zh-CN" sz="1400" dirty="0">
                          <a:solidFill>
                            <a:srgbClr val="9D1223"/>
                          </a:solidFill>
                        </a:rPr>
                        <a:t>30%</a:t>
                      </a:r>
                      <a:r>
                        <a:rPr lang="zh-CN" altLang="en-US" sz="1400" dirty="0">
                          <a:solidFill>
                            <a:srgbClr val="9D1223"/>
                          </a:solidFill>
                        </a:rPr>
                        <a:t>租金补贴，并推荐申报国家智能券补贴，按照“补早补小”原则，市区协同给予最多</a:t>
                      </a:r>
                      <a:r>
                        <a:rPr lang="en-US" altLang="zh-CN" sz="1400" dirty="0">
                          <a:solidFill>
                            <a:srgbClr val="9D1223"/>
                          </a:solidFill>
                        </a:rPr>
                        <a:t>1</a:t>
                      </a:r>
                      <a:r>
                        <a:rPr lang="zh-CN" altLang="en-US" sz="1400" dirty="0">
                          <a:solidFill>
                            <a:srgbClr val="9D1223"/>
                          </a:solidFill>
                        </a:rPr>
                        <a:t>年、最高</a:t>
                      </a:r>
                      <a:r>
                        <a:rPr lang="en-US" altLang="zh-CN" sz="1400" dirty="0">
                          <a:solidFill>
                            <a:srgbClr val="9D1223"/>
                          </a:solidFill>
                        </a:rPr>
                        <a:t>100%</a:t>
                      </a:r>
                      <a:r>
                        <a:rPr lang="zh-CN" altLang="en-US" sz="1400" dirty="0">
                          <a:solidFill>
                            <a:srgbClr val="9D1223"/>
                          </a:solidFill>
                        </a:rPr>
                        <a:t>的租金补贴。对自主智能算力设施部署项目，给予最高</a:t>
                      </a:r>
                      <a:r>
                        <a:rPr lang="en-US" altLang="zh-CN" sz="1400" dirty="0">
                          <a:solidFill>
                            <a:srgbClr val="9D1223"/>
                          </a:solidFill>
                        </a:rPr>
                        <a:t>10%</a:t>
                      </a:r>
                      <a:r>
                        <a:rPr lang="zh-CN" altLang="en-US" sz="1400" dirty="0">
                          <a:solidFill>
                            <a:srgbClr val="9D1223"/>
                          </a:solidFill>
                        </a:rPr>
                        <a:t>建设支持，加速培育人工智能自主生态。</a:t>
                      </a:r>
                    </a:p>
                  </a:txBody>
                  <a:tcPr anchor="ctr"/>
                </a:tc>
                <a:extLst>
                  <a:ext uri="{0D108BD9-81ED-4DB2-BD59-A6C34878D82A}">
                    <a16:rowId xmlns:a16="http://schemas.microsoft.com/office/drawing/2014/main" val="690971507"/>
                  </a:ext>
                </a:extLst>
              </a:tr>
              <a:tr h="370840">
                <a:tc>
                  <a:txBody>
                    <a:bodyPr/>
                    <a:lstStyle/>
                    <a:p>
                      <a:pPr algn="ctr"/>
                      <a:r>
                        <a:rPr lang="zh-CN" altLang="en-US" sz="1400" dirty="0"/>
                        <a:t>北京</a:t>
                      </a:r>
                    </a:p>
                  </a:txBody>
                  <a:tcPr anchor="ctr"/>
                </a:tc>
                <a:tc>
                  <a:txBody>
                    <a:bodyPr/>
                    <a:lstStyle/>
                    <a:p>
                      <a:pPr algn="ctr"/>
                      <a:r>
                        <a:rPr lang="en-US" altLang="zh-CN" sz="1400" dirty="0"/>
                        <a:t>2024.11.24</a:t>
                      </a:r>
                      <a:endParaRPr lang="zh-CN" altLang="en-US" sz="1400" dirty="0"/>
                    </a:p>
                  </a:txBody>
                  <a:tcPr anchor="ctr"/>
                </a:tc>
                <a:tc>
                  <a:txBody>
                    <a:bodyPr/>
                    <a:lstStyle/>
                    <a:p>
                      <a:pPr algn="just"/>
                      <a:r>
                        <a:rPr lang="zh-CN" altLang="en-US" sz="1400" dirty="0"/>
                        <a:t>北京经济技术开发区管理委员会印发</a:t>
                      </a:r>
                      <a:r>
                        <a:rPr lang="en-US" altLang="zh-CN" sz="1400" dirty="0"/>
                        <a:t>《</a:t>
                      </a:r>
                      <a:r>
                        <a:rPr lang="zh-CN" altLang="en-US" sz="1400" dirty="0"/>
                        <a:t>北京经济技术开发区关于加快打造</a:t>
                      </a:r>
                      <a:r>
                        <a:rPr lang="en-US" altLang="zh-CN" sz="1400" dirty="0"/>
                        <a:t>AI</a:t>
                      </a:r>
                      <a:r>
                        <a:rPr lang="zh-CN" altLang="en-US" sz="1400" dirty="0"/>
                        <a:t>原生产业创新高地的若干政策</a:t>
                      </a:r>
                      <a:r>
                        <a:rPr lang="en-US" altLang="zh-CN" sz="1400" dirty="0"/>
                        <a:t>》</a:t>
                      </a:r>
                      <a:r>
                        <a:rPr lang="zh-CN" altLang="en-US" sz="1400" dirty="0"/>
                        <a:t>，强化普惠算力供给。每年发放</a:t>
                      </a:r>
                      <a:r>
                        <a:rPr lang="en-US" altLang="zh-CN" sz="1400" dirty="0"/>
                        <a:t>1</a:t>
                      </a:r>
                      <a:r>
                        <a:rPr lang="zh-CN" altLang="en-US" sz="1400" dirty="0"/>
                        <a:t>亿元的“算力券”，支持企业购买算力服务，按照实际使用算力结算费用的</a:t>
                      </a:r>
                      <a:r>
                        <a:rPr lang="en-US" altLang="zh-CN" sz="1400" dirty="0"/>
                        <a:t>30%</a:t>
                      </a:r>
                      <a:r>
                        <a:rPr lang="zh-CN" altLang="en-US" sz="1400" dirty="0"/>
                        <a:t>，经评审认定，给予最高</a:t>
                      </a:r>
                      <a:r>
                        <a:rPr lang="en-US" altLang="zh-CN" sz="1400" dirty="0"/>
                        <a:t>2000</a:t>
                      </a:r>
                      <a:r>
                        <a:rPr lang="zh-CN" altLang="en-US" sz="1400" dirty="0"/>
                        <a:t>万元支持。</a:t>
                      </a:r>
                    </a:p>
                  </a:txBody>
                  <a:tcPr anchor="ctr"/>
                </a:tc>
                <a:extLst>
                  <a:ext uri="{0D108BD9-81ED-4DB2-BD59-A6C34878D82A}">
                    <a16:rowId xmlns:a16="http://schemas.microsoft.com/office/drawing/2014/main" val="1913438420"/>
                  </a:ext>
                </a:extLst>
              </a:tr>
              <a:tr h="330032">
                <a:tc>
                  <a:txBody>
                    <a:bodyPr/>
                    <a:lstStyle/>
                    <a:p>
                      <a:pPr algn="ctr"/>
                      <a:r>
                        <a:rPr lang="zh-CN" altLang="en-US" sz="1400" dirty="0"/>
                        <a:t>芜湖</a:t>
                      </a:r>
                    </a:p>
                  </a:txBody>
                  <a:tcPr anchor="ctr"/>
                </a:tc>
                <a:tc>
                  <a:txBody>
                    <a:bodyPr/>
                    <a:lstStyle/>
                    <a:p>
                      <a:pPr algn="ctr"/>
                      <a:r>
                        <a:rPr lang="en-US" altLang="zh-CN" sz="1400" dirty="0"/>
                        <a:t>2025.4.25</a:t>
                      </a:r>
                      <a:endParaRPr lang="zh-CN" altLang="en-US" sz="1400" dirty="0"/>
                    </a:p>
                  </a:txBody>
                  <a:tcPr anchor="ctr"/>
                </a:tc>
                <a:tc>
                  <a:txBody>
                    <a:bodyPr/>
                    <a:lstStyle/>
                    <a:p>
                      <a:pPr algn="just"/>
                      <a:r>
                        <a:rPr lang="zh-CN" altLang="en-US" sz="1400" dirty="0"/>
                        <a:t>芜湖市数据资源管理局召开新闻发布会就</a:t>
                      </a:r>
                      <a:r>
                        <a:rPr lang="en-US" altLang="zh-CN" sz="1400" dirty="0"/>
                        <a:t>《</a:t>
                      </a:r>
                      <a:r>
                        <a:rPr lang="zh-CN" altLang="en-US" sz="1400" dirty="0"/>
                        <a:t>芜湖市人工智能“算力券”实施细则（试行）</a:t>
                      </a:r>
                      <a:r>
                        <a:rPr lang="en-US" altLang="zh-CN" sz="1400" dirty="0"/>
                        <a:t>》</a:t>
                      </a:r>
                      <a:r>
                        <a:rPr lang="zh-CN" altLang="en-US" sz="1400" dirty="0"/>
                        <a:t>等政策进行解读。据了解，</a:t>
                      </a:r>
                      <a:r>
                        <a:rPr lang="zh-CN" altLang="en-US" sz="1400" b="1" dirty="0">
                          <a:solidFill>
                            <a:srgbClr val="9D1223"/>
                          </a:solidFill>
                        </a:rPr>
                        <a:t>“算力券”年发放额度达</a:t>
                      </a:r>
                      <a:r>
                        <a:rPr lang="en-US" altLang="zh-CN" sz="1400" b="1" dirty="0">
                          <a:solidFill>
                            <a:srgbClr val="9D1223"/>
                          </a:solidFill>
                        </a:rPr>
                        <a:t>1</a:t>
                      </a:r>
                      <a:r>
                        <a:rPr lang="zh-CN" altLang="en-US" sz="1400" b="1" dirty="0">
                          <a:solidFill>
                            <a:srgbClr val="9D1223"/>
                          </a:solidFill>
                        </a:rPr>
                        <a:t>亿元</a:t>
                      </a:r>
                      <a:r>
                        <a:rPr lang="zh-CN" altLang="en-US" sz="1400" dirty="0"/>
                        <a:t>，</a:t>
                      </a:r>
                      <a:r>
                        <a:rPr lang="zh-CN" altLang="en-US" sz="1400" dirty="0">
                          <a:solidFill>
                            <a:srgbClr val="9D1223"/>
                          </a:solidFill>
                        </a:rPr>
                        <a:t>对使用芜湖数据中心集群算力的企业、科研机构等提供</a:t>
                      </a:r>
                      <a:r>
                        <a:rPr lang="en-US" altLang="zh-CN" sz="1400" dirty="0">
                          <a:solidFill>
                            <a:srgbClr val="9D1223"/>
                          </a:solidFill>
                        </a:rPr>
                        <a:t>25%</a:t>
                      </a:r>
                      <a:r>
                        <a:rPr lang="zh-CN" altLang="en-US" sz="1400" dirty="0">
                          <a:solidFill>
                            <a:srgbClr val="9D1223"/>
                          </a:solidFill>
                        </a:rPr>
                        <a:t>补贴，单个主体年最高兑付</a:t>
                      </a:r>
                      <a:r>
                        <a:rPr lang="en-US" altLang="zh-CN" sz="1400" dirty="0">
                          <a:solidFill>
                            <a:srgbClr val="9D1223"/>
                          </a:solidFill>
                        </a:rPr>
                        <a:t>2000</a:t>
                      </a:r>
                      <a:r>
                        <a:rPr lang="zh-CN" altLang="en-US" sz="1400" dirty="0">
                          <a:solidFill>
                            <a:srgbClr val="9D1223"/>
                          </a:solidFill>
                        </a:rPr>
                        <a:t>万元，</a:t>
                      </a:r>
                      <a:r>
                        <a:rPr lang="zh-CN" altLang="en-US" sz="1400" dirty="0"/>
                        <a:t>推动算力与实体经济深度融合。</a:t>
                      </a:r>
                    </a:p>
                  </a:txBody>
                  <a:tcPr anchor="ctr"/>
                </a:tc>
                <a:extLst>
                  <a:ext uri="{0D108BD9-81ED-4DB2-BD59-A6C34878D82A}">
                    <a16:rowId xmlns:a16="http://schemas.microsoft.com/office/drawing/2014/main" val="2474827005"/>
                  </a:ext>
                </a:extLst>
              </a:tr>
              <a:tr h="330032">
                <a:tc>
                  <a:txBody>
                    <a:bodyPr/>
                    <a:lstStyle/>
                    <a:p>
                      <a:pPr algn="ctr"/>
                      <a:r>
                        <a:rPr lang="zh-CN" altLang="en-US" sz="1400" dirty="0"/>
                        <a:t>东莞</a:t>
                      </a:r>
                    </a:p>
                  </a:txBody>
                  <a:tcPr anchor="ctr"/>
                </a:tc>
                <a:tc>
                  <a:txBody>
                    <a:bodyPr/>
                    <a:lstStyle/>
                    <a:p>
                      <a:pPr algn="ctr"/>
                      <a:r>
                        <a:rPr lang="en-US" altLang="zh-CN" sz="1400" dirty="0"/>
                        <a:t>2025.2.5</a:t>
                      </a:r>
                      <a:endParaRPr lang="zh-CN" altLang="en-US" sz="1400" dirty="0"/>
                    </a:p>
                  </a:txBody>
                  <a:tcPr anchor="ctr"/>
                </a:tc>
                <a:tc>
                  <a:txBody>
                    <a:bodyPr/>
                    <a:lstStyle/>
                    <a:p>
                      <a:pPr algn="just"/>
                      <a:r>
                        <a:rPr lang="zh-CN" altLang="en-US" sz="1400" dirty="0"/>
                        <a:t>东莞市政府出台</a:t>
                      </a:r>
                      <a:r>
                        <a:rPr lang="en-US" altLang="zh-CN" sz="1400" dirty="0"/>
                        <a:t>《</a:t>
                      </a:r>
                      <a:r>
                        <a:rPr lang="zh-CN" altLang="en-US" sz="1400" dirty="0"/>
                        <a:t>关于加快推动人工智能赋能制造业高质量发展的若干措施</a:t>
                      </a:r>
                      <a:r>
                        <a:rPr lang="en-US" altLang="zh-CN" sz="1400" dirty="0"/>
                        <a:t>》</a:t>
                      </a:r>
                      <a:r>
                        <a:rPr lang="zh-CN" altLang="en-US" sz="1400" dirty="0"/>
                        <a:t>，设立最高</a:t>
                      </a:r>
                      <a:r>
                        <a:rPr lang="en-US" altLang="zh-CN" sz="1400" dirty="0"/>
                        <a:t>5000</a:t>
                      </a:r>
                      <a:r>
                        <a:rPr lang="zh-CN" altLang="en-US" sz="1400" dirty="0"/>
                        <a:t>万元算力券，对制造企业、软信企业、高校院所等通过人工智能算力服务平台租用市内外智算资源的，按不超过实际服务额</a:t>
                      </a:r>
                      <a:r>
                        <a:rPr lang="en-US" altLang="zh-CN" sz="1400" dirty="0"/>
                        <a:t>50%</a:t>
                      </a:r>
                      <a:r>
                        <a:rPr lang="zh-CN" altLang="en-US" sz="1400" dirty="0"/>
                        <a:t>给予每年最高</a:t>
                      </a:r>
                      <a:r>
                        <a:rPr lang="en-US" altLang="zh-CN" sz="1400" dirty="0"/>
                        <a:t>100</a:t>
                      </a:r>
                      <a:r>
                        <a:rPr lang="zh-CN" altLang="en-US" sz="1400" dirty="0"/>
                        <a:t>万元资助。</a:t>
                      </a:r>
                    </a:p>
                  </a:txBody>
                  <a:tcPr anchor="ctr"/>
                </a:tc>
                <a:extLst>
                  <a:ext uri="{0D108BD9-81ED-4DB2-BD59-A6C34878D82A}">
                    <a16:rowId xmlns:a16="http://schemas.microsoft.com/office/drawing/2014/main" val="3618630843"/>
                  </a:ext>
                </a:extLst>
              </a:tr>
              <a:tr h="330032">
                <a:tc>
                  <a:txBody>
                    <a:bodyPr/>
                    <a:lstStyle/>
                    <a:p>
                      <a:pPr algn="ctr"/>
                      <a:r>
                        <a:rPr lang="zh-CN" altLang="en-US" sz="1400" dirty="0"/>
                        <a:t>贵州</a:t>
                      </a:r>
                    </a:p>
                  </a:txBody>
                  <a:tcPr anchor="ctr"/>
                </a:tc>
                <a:tc>
                  <a:txBody>
                    <a:bodyPr/>
                    <a:lstStyle/>
                    <a:p>
                      <a:pPr algn="ctr"/>
                      <a:r>
                        <a:rPr lang="en-US" altLang="zh-CN" sz="1400" dirty="0"/>
                        <a:t>2024.11.13</a:t>
                      </a:r>
                      <a:endParaRPr lang="zh-CN" altLang="en-US" sz="1400" dirty="0"/>
                    </a:p>
                  </a:txBody>
                  <a:tcPr anchor="ctr"/>
                </a:tc>
                <a:tc>
                  <a:txBody>
                    <a:bodyPr/>
                    <a:lstStyle/>
                    <a:p>
                      <a:pPr algn="just"/>
                      <a:r>
                        <a:rPr lang="zh-CN" altLang="en-US" sz="1400" dirty="0"/>
                        <a:t>贵州省大数据发展管理局印发修订后的</a:t>
                      </a:r>
                      <a:r>
                        <a:rPr lang="en-US" altLang="zh-CN" sz="1400" dirty="0"/>
                        <a:t>《</a:t>
                      </a:r>
                      <a:r>
                        <a:rPr lang="zh-CN" altLang="en-US" sz="1400" dirty="0"/>
                        <a:t>贵州算力券管理办法</a:t>
                      </a:r>
                      <a:r>
                        <a:rPr lang="en-US" altLang="zh-CN" sz="1400" dirty="0"/>
                        <a:t>》</a:t>
                      </a:r>
                      <a:r>
                        <a:rPr lang="zh-CN" altLang="en-US" sz="1400" dirty="0"/>
                        <a:t>。</a:t>
                      </a:r>
                      <a:r>
                        <a:rPr lang="en-US" altLang="zh-CN" sz="1400" dirty="0"/>
                        <a:t>《</a:t>
                      </a:r>
                      <a:r>
                        <a:rPr lang="zh-CN" altLang="en-US" sz="1400" dirty="0"/>
                        <a:t>管理方法</a:t>
                      </a:r>
                      <a:r>
                        <a:rPr lang="en-US" altLang="zh-CN" sz="1400" dirty="0"/>
                        <a:t>》</a:t>
                      </a:r>
                      <a:r>
                        <a:rPr lang="zh-CN" altLang="en-US" sz="1400" dirty="0"/>
                        <a:t>指出，算力券包含现金券和实物券两种，有效期为</a:t>
                      </a:r>
                      <a:r>
                        <a:rPr lang="en-US" altLang="zh-CN" sz="1400" dirty="0"/>
                        <a:t>6</a:t>
                      </a:r>
                      <a:r>
                        <a:rPr lang="zh-CN" altLang="en-US" sz="1400" dirty="0"/>
                        <a:t>个月。</a:t>
                      </a:r>
                    </a:p>
                  </a:txBody>
                  <a:tcPr anchor="ctr"/>
                </a:tc>
                <a:extLst>
                  <a:ext uri="{0D108BD9-81ED-4DB2-BD59-A6C34878D82A}">
                    <a16:rowId xmlns:a16="http://schemas.microsoft.com/office/drawing/2014/main" val="1763223822"/>
                  </a:ext>
                </a:extLst>
              </a:tr>
              <a:tr h="330032">
                <a:tc>
                  <a:txBody>
                    <a:bodyPr/>
                    <a:lstStyle/>
                    <a:p>
                      <a:pPr algn="ctr"/>
                      <a:r>
                        <a:rPr lang="zh-CN" altLang="en-US" sz="1400" dirty="0"/>
                        <a:t>成都</a:t>
                      </a:r>
                    </a:p>
                  </a:txBody>
                  <a:tcPr anchor="ctr"/>
                </a:tc>
                <a:tc>
                  <a:txBody>
                    <a:bodyPr/>
                    <a:lstStyle/>
                    <a:p>
                      <a:pPr algn="ctr"/>
                      <a:r>
                        <a:rPr lang="en-US" altLang="zh-CN" sz="1400" dirty="0"/>
                        <a:t>2025.1.2</a:t>
                      </a:r>
                      <a:endParaRPr lang="zh-CN" altLang="en-US" sz="1400" dirty="0"/>
                    </a:p>
                  </a:txBody>
                  <a:tcPr anchor="ctr"/>
                </a:tc>
                <a:tc>
                  <a:txBody>
                    <a:bodyPr/>
                    <a:lstStyle/>
                    <a:p>
                      <a:pPr algn="just"/>
                      <a:r>
                        <a:rPr lang="zh-CN" altLang="en-US" sz="1400" dirty="0"/>
                        <a:t>成都市经济与信息化局发布</a:t>
                      </a:r>
                      <a:r>
                        <a:rPr lang="en-US" altLang="zh-CN" sz="1400" dirty="0"/>
                        <a:t>《</a:t>
                      </a:r>
                      <a:r>
                        <a:rPr lang="zh-CN" altLang="en-US" sz="1400" dirty="0"/>
                        <a:t>组织开展</a:t>
                      </a:r>
                      <a:r>
                        <a:rPr lang="en-US" altLang="zh-CN" sz="1400" dirty="0"/>
                        <a:t>2025</a:t>
                      </a:r>
                      <a:r>
                        <a:rPr lang="zh-CN" altLang="en-US" sz="1400" dirty="0"/>
                        <a:t>年度算力券申领工作</a:t>
                      </a:r>
                      <a:r>
                        <a:rPr lang="en-US" altLang="zh-CN" sz="1400" dirty="0"/>
                        <a:t>》</a:t>
                      </a:r>
                      <a:r>
                        <a:rPr lang="zh-CN" altLang="en-US" sz="1400" dirty="0"/>
                        <a:t>，每年发放总额不超过</a:t>
                      </a:r>
                      <a:r>
                        <a:rPr lang="en-US" altLang="zh-CN" sz="1400" dirty="0"/>
                        <a:t>1000</a:t>
                      </a:r>
                      <a:r>
                        <a:rPr lang="zh-CN" altLang="en-US" sz="1400" dirty="0"/>
                        <a:t>万元的算力券。算力券申领额度为算力服务合同费用的</a:t>
                      </a:r>
                      <a:r>
                        <a:rPr lang="en-US" altLang="zh-CN" sz="1400" dirty="0"/>
                        <a:t>50%</a:t>
                      </a:r>
                      <a:r>
                        <a:rPr lang="zh-CN" altLang="en-US" sz="1400" dirty="0"/>
                        <a:t>，最低不少于</a:t>
                      </a:r>
                      <a:r>
                        <a:rPr lang="en-US" altLang="zh-CN" sz="1400" dirty="0"/>
                        <a:t>1</a:t>
                      </a:r>
                      <a:r>
                        <a:rPr lang="zh-CN" altLang="en-US" sz="1400" dirty="0"/>
                        <a:t>万元</a:t>
                      </a:r>
                      <a:r>
                        <a:rPr lang="en-US" altLang="zh-CN" sz="1400" dirty="0"/>
                        <a:t>(</a:t>
                      </a:r>
                      <a:r>
                        <a:rPr lang="zh-CN" altLang="en-US" sz="1400" dirty="0"/>
                        <a:t>含</a:t>
                      </a:r>
                      <a:r>
                        <a:rPr lang="en-US" altLang="zh-CN" sz="1400" dirty="0"/>
                        <a:t>1</a:t>
                      </a:r>
                      <a:r>
                        <a:rPr lang="zh-CN" altLang="en-US" sz="1400" dirty="0"/>
                        <a:t>万元</a:t>
                      </a:r>
                      <a:r>
                        <a:rPr lang="en-US" altLang="zh-CN" sz="1400" dirty="0"/>
                        <a:t>)</a:t>
                      </a:r>
                      <a:r>
                        <a:rPr lang="zh-CN" altLang="en-US" sz="1400" dirty="0"/>
                        <a:t>。每家单位每年申领额度累计不超过</a:t>
                      </a:r>
                      <a:r>
                        <a:rPr lang="en-US" altLang="zh-CN" sz="1400" dirty="0"/>
                        <a:t>100</a:t>
                      </a:r>
                      <a:r>
                        <a:rPr lang="zh-CN" altLang="en-US" sz="1400" dirty="0"/>
                        <a:t>万元。</a:t>
                      </a:r>
                    </a:p>
                  </a:txBody>
                  <a:tcPr anchor="ctr"/>
                </a:tc>
                <a:extLst>
                  <a:ext uri="{0D108BD9-81ED-4DB2-BD59-A6C34878D82A}">
                    <a16:rowId xmlns:a16="http://schemas.microsoft.com/office/drawing/2014/main" val="3951558614"/>
                  </a:ext>
                </a:extLst>
              </a:tr>
            </a:tbl>
          </a:graphicData>
        </a:graphic>
      </p:graphicFrame>
    </p:spTree>
    <p:custDataLst>
      <p:tags r:id="rId1"/>
    </p:custDataLst>
    <p:extLst>
      <p:ext uri="{BB962C8B-B14F-4D97-AF65-F5344CB8AC3E}">
        <p14:creationId xmlns:p14="http://schemas.microsoft.com/office/powerpoint/2010/main" val="3678318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641235" y="903866"/>
            <a:ext cx="11098297" cy="4659609"/>
          </a:xfrm>
          <a:prstGeom prst="rect">
            <a:avLst/>
          </a:prstGeom>
          <a:noFill/>
        </p:spPr>
        <p:txBody>
          <a:bodyPr wrap="square" rtlCol="0">
            <a:spAutoFit/>
          </a:bodyPr>
          <a:lstStyle/>
          <a:p>
            <a:pPr>
              <a:lnSpc>
                <a:spcPct val="150000"/>
              </a:lnSpc>
            </a:pPr>
            <a:r>
              <a:rPr lang="zh-CN" altLang="en-US" sz="2000" b="1" dirty="0"/>
              <a:t>研究内容</a:t>
            </a:r>
            <a:r>
              <a:rPr lang="en-US" altLang="zh-CN" sz="2000" b="1" dirty="0"/>
              <a:t>5</a:t>
            </a:r>
            <a:r>
              <a:rPr lang="zh-CN" altLang="en-US" sz="2000" b="1" dirty="0"/>
              <a:t>：</a:t>
            </a:r>
            <a:r>
              <a:rPr lang="en-US" altLang="zh-CN" sz="2000" b="1" dirty="0"/>
              <a:t>AI</a:t>
            </a:r>
            <a:r>
              <a:rPr lang="zh-CN" altLang="en-US" sz="2000" b="1" dirty="0"/>
              <a:t>经济学的发展趋势与未来展望</a:t>
            </a:r>
            <a:endParaRPr lang="en-US" altLang="zh-CN" sz="2000" b="1" dirty="0"/>
          </a:p>
          <a:p>
            <a:pPr marL="914400" lvl="1" indent="-457200" algn="just" eaLnBrk="0" fontAlgn="base" hangingPunct="0">
              <a:lnSpc>
                <a:spcPct val="150000"/>
              </a:lnSpc>
              <a:spcBef>
                <a:spcPct val="0"/>
              </a:spcBef>
              <a:spcAft>
                <a:spcPct val="0"/>
              </a:spcAft>
              <a:buFont typeface="Wingdings" panose="05000000000000000000" pitchFamily="2" charset="2"/>
              <a:buChar char="Ø"/>
            </a:pPr>
            <a:r>
              <a:rPr lang="en-US" altLang="zh-CN" dirty="0">
                <a:latin typeface="Arial" panose="020B0604020202020204" pitchFamily="34" charset="0"/>
              </a:rPr>
              <a:t>AI</a:t>
            </a:r>
            <a:r>
              <a:rPr lang="zh-CN" altLang="en-US" dirty="0">
                <a:latin typeface="Arial" panose="020B0604020202020204" pitchFamily="34" charset="0"/>
              </a:rPr>
              <a:t>将与经济学理论更加紧密结合，推动经济学理论创新发展。</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Ø"/>
            </a:pPr>
            <a:r>
              <a:rPr lang="en-US" altLang="zh-CN" dirty="0">
                <a:latin typeface="Arial" panose="020B0604020202020204" pitchFamily="34" charset="0"/>
              </a:rPr>
              <a:t>AI</a:t>
            </a:r>
            <a:r>
              <a:rPr lang="zh-CN" altLang="en-US" dirty="0">
                <a:latin typeface="Arial" panose="020B0604020202020204" pitchFamily="34" charset="0"/>
              </a:rPr>
              <a:t>将在更广泛领域应用，为经济发展和社会进步提供更强大的支持。</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Ø"/>
            </a:pPr>
            <a:r>
              <a:rPr lang="en-US" altLang="zh-CN" dirty="0">
                <a:latin typeface="Arial" panose="020B0604020202020204" pitchFamily="34" charset="0"/>
              </a:rPr>
              <a:t>AI</a:t>
            </a:r>
            <a:r>
              <a:rPr lang="zh-CN" altLang="en-US" dirty="0">
                <a:latin typeface="Arial" panose="020B0604020202020204" pitchFamily="34" charset="0"/>
              </a:rPr>
              <a:t>经济学还将关注</a:t>
            </a:r>
            <a:r>
              <a:rPr lang="zh-CN" altLang="en-US" b="1" dirty="0">
                <a:solidFill>
                  <a:srgbClr val="9D1223"/>
                </a:solidFill>
                <a:latin typeface="Arial" panose="020B0604020202020204" pitchFamily="34" charset="0"/>
              </a:rPr>
              <a:t>伦理和社会影响</a:t>
            </a:r>
            <a:r>
              <a:rPr lang="zh-CN" altLang="en-US" dirty="0">
                <a:latin typeface="Arial" panose="020B0604020202020204" pitchFamily="34" charset="0"/>
              </a:rPr>
              <a:t>，探讨如何在推动经济发展的同时，保障人类社会可持续发展和公平正义。</a:t>
            </a:r>
            <a:endParaRPr lang="en-US" altLang="zh-CN" dirty="0">
              <a:latin typeface="Arial" panose="020B0604020202020204" pitchFamily="34" charset="0"/>
            </a:endParaRPr>
          </a:p>
          <a:p>
            <a:pPr marL="1200150" lvl="2" indent="-285750" algn="just" eaLnBrk="0" fontAlgn="base" hangingPunct="0">
              <a:lnSpc>
                <a:spcPct val="150000"/>
              </a:lnSpc>
              <a:spcBef>
                <a:spcPct val="0"/>
              </a:spcBef>
              <a:spcAft>
                <a:spcPct val="0"/>
              </a:spcAft>
              <a:buFont typeface="Wingdings" panose="05000000000000000000" pitchFamily="2" charset="2"/>
              <a:buChar char="u"/>
            </a:pPr>
            <a:r>
              <a:rPr lang="zh-CN" altLang="en-US" b="1" dirty="0">
                <a:latin typeface="Arial" panose="020B0604020202020204" pitchFamily="34" charset="0"/>
              </a:rPr>
              <a:t>就业与收入分配公平：</a:t>
            </a:r>
            <a:r>
              <a:rPr lang="zh-CN" altLang="en-US" dirty="0">
                <a:latin typeface="Arial" panose="020B0604020202020204" pitchFamily="34" charset="0"/>
              </a:rPr>
              <a:t>技术性失业、数字鸿沟</a:t>
            </a:r>
            <a:endParaRPr lang="en-US" altLang="zh-CN" dirty="0">
              <a:latin typeface="Arial" panose="020B0604020202020204" pitchFamily="34" charset="0"/>
            </a:endParaRPr>
          </a:p>
          <a:p>
            <a:pPr marL="1200150" lvl="2" indent="-285750" algn="just" eaLnBrk="0" fontAlgn="base" hangingPunct="0">
              <a:lnSpc>
                <a:spcPct val="150000"/>
              </a:lnSpc>
              <a:spcBef>
                <a:spcPct val="0"/>
              </a:spcBef>
              <a:spcAft>
                <a:spcPct val="0"/>
              </a:spcAft>
              <a:buFont typeface="Wingdings" panose="05000000000000000000" pitchFamily="2" charset="2"/>
              <a:buChar char="u"/>
            </a:pPr>
            <a:r>
              <a:rPr lang="zh-CN" altLang="en-US" b="1" dirty="0">
                <a:latin typeface="Arial" panose="020B0604020202020204" pitchFamily="34" charset="0"/>
              </a:rPr>
              <a:t>隐私与</a:t>
            </a:r>
            <a:r>
              <a:rPr lang="zh-CN" altLang="en-US" b="1" dirty="0">
                <a:latin typeface="Arial" panose="020B0604020202020204" pitchFamily="34" charset="0"/>
                <a:hlinkClick r:id="rId4"/>
              </a:rPr>
              <a:t>数据安全</a:t>
            </a:r>
            <a:r>
              <a:rPr lang="zh-CN" altLang="en-US" b="1" dirty="0">
                <a:latin typeface="Arial" panose="020B0604020202020204" pitchFamily="34" charset="0"/>
              </a:rPr>
              <a:t>：</a:t>
            </a:r>
            <a:r>
              <a:rPr lang="en-US" altLang="zh-CN" dirty="0">
                <a:latin typeface="Arial" panose="020B0604020202020204" pitchFamily="34" charset="0"/>
              </a:rPr>
              <a:t>AI</a:t>
            </a:r>
            <a:r>
              <a:rPr lang="zh-CN" altLang="en-US" dirty="0">
                <a:latin typeface="Arial" panose="020B0604020202020204" pitchFamily="34" charset="0"/>
              </a:rPr>
              <a:t>依赖大数据，是否侵犯个人隐私？</a:t>
            </a:r>
            <a:endParaRPr lang="en-US" altLang="zh-CN" dirty="0">
              <a:latin typeface="Arial" panose="020B0604020202020204" pitchFamily="34" charset="0"/>
            </a:endParaRPr>
          </a:p>
          <a:p>
            <a:pPr marL="1200150" lvl="2" indent="-285750" algn="just" eaLnBrk="0" fontAlgn="base" hangingPunct="0">
              <a:lnSpc>
                <a:spcPct val="150000"/>
              </a:lnSpc>
              <a:spcBef>
                <a:spcPct val="0"/>
              </a:spcBef>
              <a:spcAft>
                <a:spcPct val="0"/>
              </a:spcAft>
              <a:buFont typeface="Wingdings" panose="05000000000000000000" pitchFamily="2" charset="2"/>
              <a:buChar char="u"/>
            </a:pPr>
            <a:r>
              <a:rPr lang="zh-CN" altLang="en-US" b="1" dirty="0">
                <a:latin typeface="Arial" panose="020B0604020202020204" pitchFamily="34" charset="0"/>
              </a:rPr>
              <a:t>算法偏见与歧视：</a:t>
            </a:r>
            <a:r>
              <a:rPr lang="en-US" altLang="zh-CN" dirty="0">
                <a:latin typeface="Arial" panose="020B0604020202020204" pitchFamily="34" charset="0"/>
              </a:rPr>
              <a:t>AI</a:t>
            </a:r>
            <a:r>
              <a:rPr lang="zh-CN" altLang="en-US" dirty="0">
                <a:latin typeface="Arial" panose="020B0604020202020204" pitchFamily="34" charset="0"/>
              </a:rPr>
              <a:t>模型可能固化性别、种族、地区偏见</a:t>
            </a:r>
            <a:endParaRPr lang="en-US" altLang="zh-CN" dirty="0">
              <a:latin typeface="Arial" panose="020B0604020202020204" pitchFamily="34" charset="0"/>
            </a:endParaRPr>
          </a:p>
          <a:p>
            <a:pPr marL="1200150" lvl="2" indent="-285750" algn="just" eaLnBrk="0" fontAlgn="base" hangingPunct="0">
              <a:lnSpc>
                <a:spcPct val="150000"/>
              </a:lnSpc>
              <a:spcBef>
                <a:spcPct val="0"/>
              </a:spcBef>
              <a:spcAft>
                <a:spcPct val="0"/>
              </a:spcAft>
              <a:buFont typeface="Wingdings" panose="05000000000000000000" pitchFamily="2" charset="2"/>
              <a:buChar char="u"/>
            </a:pPr>
            <a:r>
              <a:rPr lang="zh-CN" altLang="en-US" b="1" dirty="0">
                <a:latin typeface="Arial" panose="020B0604020202020204" pitchFamily="34" charset="0"/>
              </a:rPr>
              <a:t>社会福利与公共治理：</a:t>
            </a:r>
            <a:r>
              <a:rPr lang="zh-CN" altLang="en-US" dirty="0">
                <a:latin typeface="Arial" panose="020B0604020202020204" pitchFamily="34" charset="0"/>
              </a:rPr>
              <a:t>如何通过税收、转移支付应对</a:t>
            </a:r>
            <a:r>
              <a:rPr lang="en-US" altLang="zh-CN" dirty="0">
                <a:latin typeface="Arial" panose="020B0604020202020204" pitchFamily="34" charset="0"/>
              </a:rPr>
              <a:t>AI</a:t>
            </a:r>
            <a:r>
              <a:rPr lang="zh-CN" altLang="en-US" dirty="0">
                <a:latin typeface="Arial" panose="020B0604020202020204" pitchFamily="34" charset="0"/>
              </a:rPr>
              <a:t>导致的结构性就业冲击？政府和社会如何提供技能转型支持？</a:t>
            </a:r>
            <a:endParaRPr lang="en-US" altLang="zh-CN" dirty="0">
              <a:latin typeface="Arial" panose="020B0604020202020204" pitchFamily="34" charset="0"/>
            </a:endParaRPr>
          </a:p>
          <a:p>
            <a:pPr marL="1200150" lvl="2" indent="-285750" algn="just" eaLnBrk="0" fontAlgn="base" hangingPunct="0">
              <a:lnSpc>
                <a:spcPct val="150000"/>
              </a:lnSpc>
              <a:spcBef>
                <a:spcPct val="0"/>
              </a:spcBef>
              <a:spcAft>
                <a:spcPct val="0"/>
              </a:spcAft>
              <a:buFont typeface="Wingdings" panose="05000000000000000000" pitchFamily="2" charset="2"/>
              <a:buChar char="u"/>
            </a:pPr>
            <a:r>
              <a:rPr lang="zh-CN" altLang="en-US" b="1" dirty="0">
                <a:latin typeface="Arial" panose="020B0604020202020204" pitchFamily="34" charset="0"/>
              </a:rPr>
              <a:t>人类自主性与社会信任：</a:t>
            </a:r>
            <a:r>
              <a:rPr lang="en-US" altLang="zh-CN" dirty="0">
                <a:latin typeface="Arial" panose="020B0604020202020204" pitchFamily="34" charset="0"/>
              </a:rPr>
              <a:t>AI</a:t>
            </a:r>
            <a:r>
              <a:rPr lang="zh-CN" altLang="en-US" dirty="0">
                <a:latin typeface="Arial" panose="020B0604020202020204" pitchFamily="34" charset="0"/>
              </a:rPr>
              <a:t>是否削弱人的创造性与自主性？</a:t>
            </a:r>
            <a:endParaRPr lang="en-US" altLang="zh-CN" dirty="0">
              <a:latin typeface="Arial" panose="020B0604020202020204" pitchFamily="34" charset="0"/>
            </a:endParaRPr>
          </a:p>
        </p:txBody>
      </p:sp>
      <p:sp>
        <p:nvSpPr>
          <p:cNvPr id="4" name="矩形: 圆角 3">
            <a:extLst>
              <a:ext uri="{FF2B5EF4-FFF2-40B4-BE49-F238E27FC236}">
                <a16:creationId xmlns:a16="http://schemas.microsoft.com/office/drawing/2014/main" id="{A53111F3-ADE5-4511-9AD1-9101BEB6918E}"/>
              </a:ext>
            </a:extLst>
          </p:cNvPr>
          <p:cNvSpPr/>
          <p:nvPr/>
        </p:nvSpPr>
        <p:spPr>
          <a:xfrm>
            <a:off x="641235" y="5736299"/>
            <a:ext cx="11239461" cy="522514"/>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人工智能经济学关注的伦理与社会问题，本质上是“如何让</a:t>
            </a:r>
            <a:r>
              <a:rPr lang="en-US" altLang="zh-CN" dirty="0"/>
              <a:t>AI</a:t>
            </a:r>
            <a:r>
              <a:rPr lang="zh-CN" altLang="en-US" dirty="0"/>
              <a:t>红利普惠，而不是让技术加剧不平等与风险”。</a:t>
            </a:r>
          </a:p>
        </p:txBody>
      </p:sp>
      <p:sp>
        <p:nvSpPr>
          <p:cNvPr id="2" name="云形 1">
            <a:extLst>
              <a:ext uri="{FF2B5EF4-FFF2-40B4-BE49-F238E27FC236}">
                <a16:creationId xmlns:a16="http://schemas.microsoft.com/office/drawing/2014/main" id="{BBA0B192-94EE-EF54-248D-62B0095F6397}"/>
              </a:ext>
            </a:extLst>
          </p:cNvPr>
          <p:cNvSpPr/>
          <p:nvPr/>
        </p:nvSpPr>
        <p:spPr>
          <a:xfrm>
            <a:off x="8338786" y="731042"/>
            <a:ext cx="3400746" cy="1461818"/>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请同学们谈谈</a:t>
            </a:r>
            <a:r>
              <a:rPr lang="en-US" altLang="zh-CN" dirty="0"/>
              <a:t>AI</a:t>
            </a:r>
            <a:r>
              <a:rPr lang="zh-CN" altLang="en-US" dirty="0"/>
              <a:t>存在哪些伦理、法律、社会风险呢？</a:t>
            </a:r>
          </a:p>
        </p:txBody>
      </p:sp>
    </p:spTree>
    <p:custDataLst>
      <p:tags r:id="rId1"/>
    </p:custDataLst>
    <p:extLst>
      <p:ext uri="{BB962C8B-B14F-4D97-AF65-F5344CB8AC3E}">
        <p14:creationId xmlns:p14="http://schemas.microsoft.com/office/powerpoint/2010/main" val="390190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5">
                                            <p:txEl>
                                              <p:pRg st="5" end="5"/>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5">
                                            <p:txEl>
                                              <p:pRg st="7" end="7"/>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2637-FD25-1483-AFFC-AC893F66AD85}"/>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70480E2C-ACF2-E458-95E6-EE5847D19DB0}"/>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pic>
        <p:nvPicPr>
          <p:cNvPr id="5" name="图片 4">
            <a:extLst>
              <a:ext uri="{FF2B5EF4-FFF2-40B4-BE49-F238E27FC236}">
                <a16:creationId xmlns:a16="http://schemas.microsoft.com/office/drawing/2014/main" id="{B0728CAE-819B-C934-05C7-C5C47A966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453" y="1269402"/>
            <a:ext cx="4889350" cy="4889350"/>
          </a:xfrm>
          <a:prstGeom prst="rect">
            <a:avLst/>
          </a:prstGeom>
        </p:spPr>
      </p:pic>
      <p:pic>
        <p:nvPicPr>
          <p:cNvPr id="7" name="图片 6">
            <a:extLst>
              <a:ext uri="{FF2B5EF4-FFF2-40B4-BE49-F238E27FC236}">
                <a16:creationId xmlns:a16="http://schemas.microsoft.com/office/drawing/2014/main" id="{1016A2EB-C4C6-AD78-3601-FBB26900830B}"/>
              </a:ext>
            </a:extLst>
          </p:cNvPr>
          <p:cNvPicPr>
            <a:picLocks noChangeAspect="1"/>
          </p:cNvPicPr>
          <p:nvPr/>
        </p:nvPicPr>
        <p:blipFill>
          <a:blip r:embed="rId5"/>
          <a:stretch>
            <a:fillRect/>
          </a:stretch>
        </p:blipFill>
        <p:spPr>
          <a:xfrm>
            <a:off x="220902" y="1823420"/>
            <a:ext cx="6486888" cy="3689873"/>
          </a:xfrm>
          <a:prstGeom prst="rect">
            <a:avLst/>
          </a:prstGeom>
        </p:spPr>
      </p:pic>
    </p:spTree>
    <p:custDataLst>
      <p:tags r:id="rId1"/>
    </p:custDataLst>
    <p:extLst>
      <p:ext uri="{BB962C8B-B14F-4D97-AF65-F5344CB8AC3E}">
        <p14:creationId xmlns:p14="http://schemas.microsoft.com/office/powerpoint/2010/main" val="987434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2" name="文本框 1">
            <a:extLst>
              <a:ext uri="{FF2B5EF4-FFF2-40B4-BE49-F238E27FC236}">
                <a16:creationId xmlns:a16="http://schemas.microsoft.com/office/drawing/2014/main" id="{7ADAD975-7B5D-4FB6-8112-045B68E41616}"/>
              </a:ext>
            </a:extLst>
          </p:cNvPr>
          <p:cNvSpPr txBox="1"/>
          <p:nvPr/>
        </p:nvSpPr>
        <p:spPr>
          <a:xfrm>
            <a:off x="696911" y="1022310"/>
            <a:ext cx="10700184" cy="369332"/>
          </a:xfrm>
          <a:prstGeom prst="rect">
            <a:avLst/>
          </a:prstGeom>
          <a:noFill/>
        </p:spPr>
        <p:txBody>
          <a:bodyPr wrap="square" rtlCol="0">
            <a:spAutoFit/>
          </a:bodyPr>
          <a:lstStyle/>
          <a:p>
            <a:r>
              <a:rPr lang="zh-CN" altLang="en-US" b="0" i="0" dirty="0">
                <a:solidFill>
                  <a:srgbClr val="000000"/>
                </a:solidFill>
                <a:effectLst/>
                <a:latin typeface="Times New Roman" panose="02020603050405020304" pitchFamily="18" charset="0"/>
                <a:cs typeface="Times New Roman" panose="02020603050405020304" pitchFamily="18" charset="0"/>
                <a:hlinkClick r:id="rId4"/>
              </a:rPr>
              <a:t>萨加尔</a:t>
            </a:r>
            <a:r>
              <a:rPr lang="en-US" altLang="zh-CN" b="0" i="0" dirty="0">
                <a:solidFill>
                  <a:srgbClr val="000000"/>
                </a:solidFill>
                <a:effectLst/>
                <a:latin typeface="Times New Roman" panose="02020603050405020304" pitchFamily="18" charset="0"/>
                <a:cs typeface="Times New Roman" panose="02020603050405020304" pitchFamily="18" charset="0"/>
                <a:hlinkClick r:id="rId4"/>
              </a:rPr>
              <a:t>·</a:t>
            </a:r>
            <a:r>
              <a:rPr lang="zh-CN" altLang="en-US" b="0" i="0" dirty="0">
                <a:solidFill>
                  <a:srgbClr val="000000"/>
                </a:solidFill>
                <a:effectLst/>
                <a:latin typeface="Times New Roman" panose="02020603050405020304" pitchFamily="18" charset="0"/>
                <a:cs typeface="Times New Roman" panose="02020603050405020304" pitchFamily="18" charset="0"/>
                <a:hlinkClick r:id="rId4"/>
              </a:rPr>
              <a:t>古普塔，</a:t>
            </a:r>
            <a:r>
              <a:rPr lang="en-US" altLang="zh-CN" b="0" i="0" dirty="0">
                <a:solidFill>
                  <a:srgbClr val="000000"/>
                </a:solidFill>
                <a:effectLst/>
                <a:latin typeface="Times New Roman" panose="02020603050405020304" pitchFamily="18" charset="0"/>
                <a:cs typeface="Times New Roman" panose="02020603050405020304" pitchFamily="18" charset="0"/>
                <a:hlinkClick r:id="rId4"/>
              </a:rPr>
              <a:t>《</a:t>
            </a:r>
            <a:r>
              <a:rPr lang="zh-CN" altLang="en-US" b="0" i="0" dirty="0">
                <a:solidFill>
                  <a:srgbClr val="000000"/>
                </a:solidFill>
                <a:effectLst/>
                <a:latin typeface="Times New Roman" panose="02020603050405020304" pitchFamily="18" charset="0"/>
                <a:cs typeface="Times New Roman" panose="02020603050405020304" pitchFamily="18" charset="0"/>
                <a:hlinkClick r:id="rId4"/>
              </a:rPr>
              <a:t>人工智能癌症：威胁人工智能未来的隐藏缺陷</a:t>
            </a:r>
            <a:r>
              <a:rPr lang="en-US" altLang="zh-CN" b="0" i="0" dirty="0">
                <a:solidFill>
                  <a:srgbClr val="000000"/>
                </a:solidFill>
                <a:effectLst/>
                <a:latin typeface="Times New Roman" panose="02020603050405020304" pitchFamily="18" charset="0"/>
                <a:cs typeface="Times New Roman" panose="02020603050405020304" pitchFamily="18" charset="0"/>
                <a:hlinkClick r:id="rId4"/>
              </a:rPr>
              <a:t>》</a:t>
            </a:r>
            <a:r>
              <a:rPr lang="zh-CN" altLang="en-US" b="0" i="0" dirty="0">
                <a:solidFill>
                  <a:srgbClr val="000000"/>
                </a:solidFill>
                <a:effectLst/>
                <a:latin typeface="Times New Roman" panose="02020603050405020304" pitchFamily="18" charset="0"/>
                <a:cs typeface="Times New Roman" panose="02020603050405020304" pitchFamily="18" charset="0"/>
                <a:hlinkClick r:id="rId4"/>
              </a:rPr>
              <a:t>，美国</a:t>
            </a:r>
            <a:r>
              <a:rPr lang="en-US" altLang="zh-CN" b="0" i="0" dirty="0">
                <a:solidFill>
                  <a:srgbClr val="000000"/>
                </a:solidFill>
                <a:effectLst/>
                <a:latin typeface="Times New Roman" panose="02020603050405020304" pitchFamily="18" charset="0"/>
                <a:cs typeface="Times New Roman" panose="02020603050405020304" pitchFamily="18" charset="0"/>
                <a:hlinkClick r:id="rId4"/>
              </a:rPr>
              <a:t>《</a:t>
            </a:r>
            <a:r>
              <a:rPr lang="zh-CN" altLang="en-US" b="0" i="0" dirty="0">
                <a:solidFill>
                  <a:srgbClr val="000000"/>
                </a:solidFill>
                <a:effectLst/>
                <a:latin typeface="Times New Roman" panose="02020603050405020304" pitchFamily="18" charset="0"/>
                <a:cs typeface="Times New Roman" panose="02020603050405020304" pitchFamily="18" charset="0"/>
                <a:hlinkClick r:id="rId4"/>
              </a:rPr>
              <a:t>福布斯</a:t>
            </a:r>
            <a:r>
              <a:rPr lang="en-US" altLang="zh-CN" b="0" i="0" dirty="0">
                <a:solidFill>
                  <a:srgbClr val="000000"/>
                </a:solidFill>
                <a:effectLst/>
                <a:latin typeface="Times New Roman" panose="02020603050405020304" pitchFamily="18" charset="0"/>
                <a:cs typeface="Times New Roman" panose="02020603050405020304" pitchFamily="18" charset="0"/>
                <a:hlinkClick r:id="rId4"/>
              </a:rPr>
              <a:t>》</a:t>
            </a:r>
            <a:r>
              <a:rPr lang="zh-CN" altLang="en-US" b="0" i="0" dirty="0">
                <a:solidFill>
                  <a:srgbClr val="000000"/>
                </a:solidFill>
                <a:effectLst/>
                <a:latin typeface="Times New Roman" panose="02020603050405020304" pitchFamily="18" charset="0"/>
                <a:cs typeface="Times New Roman" panose="02020603050405020304" pitchFamily="18" charset="0"/>
                <a:hlinkClick r:id="rId4"/>
              </a:rPr>
              <a:t>杂志网站，</a:t>
            </a:r>
            <a:r>
              <a:rPr lang="en-US" altLang="zh-CN" b="0" i="0" dirty="0">
                <a:solidFill>
                  <a:srgbClr val="000000"/>
                </a:solidFill>
                <a:effectLst/>
                <a:latin typeface="Times New Roman" panose="02020603050405020304" pitchFamily="18" charset="0"/>
                <a:cs typeface="Times New Roman" panose="02020603050405020304" pitchFamily="18" charset="0"/>
                <a:hlinkClick r:id="rId4"/>
              </a:rPr>
              <a:t>2025.9.2</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D00ACA4-F735-4C5E-AE96-6A95744D413A}"/>
              </a:ext>
            </a:extLst>
          </p:cNvPr>
          <p:cNvSpPr txBox="1"/>
          <p:nvPr/>
        </p:nvSpPr>
        <p:spPr>
          <a:xfrm>
            <a:off x="4447043" y="1556182"/>
            <a:ext cx="3441779"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a:t>AI</a:t>
            </a:r>
            <a:r>
              <a:rPr lang="zh-CN" altLang="en-US"/>
              <a:t>系统的六大“癌症”</a:t>
            </a:r>
            <a:endParaRPr lang="zh-CN" altLang="en-US" dirty="0"/>
          </a:p>
        </p:txBody>
      </p:sp>
      <p:sp>
        <p:nvSpPr>
          <p:cNvPr id="5" name="矩形: 圆角 4">
            <a:extLst>
              <a:ext uri="{FF2B5EF4-FFF2-40B4-BE49-F238E27FC236}">
                <a16:creationId xmlns:a16="http://schemas.microsoft.com/office/drawing/2014/main" id="{33F16680-953A-4BF8-948C-21BD77E39C75}"/>
              </a:ext>
            </a:extLst>
          </p:cNvPr>
          <p:cNvSpPr/>
          <p:nvPr/>
        </p:nvSpPr>
        <p:spPr>
          <a:xfrm>
            <a:off x="449627" y="2328587"/>
            <a:ext cx="1419877" cy="596349"/>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固化不平等的偏见</a:t>
            </a:r>
          </a:p>
        </p:txBody>
      </p:sp>
      <p:sp>
        <p:nvSpPr>
          <p:cNvPr id="10" name="矩形: 圆角 9">
            <a:extLst>
              <a:ext uri="{FF2B5EF4-FFF2-40B4-BE49-F238E27FC236}">
                <a16:creationId xmlns:a16="http://schemas.microsoft.com/office/drawing/2014/main" id="{AE97D1D4-1913-409A-ABE4-0809D3AE2DDD}"/>
              </a:ext>
            </a:extLst>
          </p:cNvPr>
          <p:cNvSpPr/>
          <p:nvPr/>
        </p:nvSpPr>
        <p:spPr>
          <a:xfrm>
            <a:off x="2453545" y="2328586"/>
            <a:ext cx="1419877" cy="596349"/>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捏造事实破坏信任</a:t>
            </a:r>
          </a:p>
        </p:txBody>
      </p:sp>
      <p:sp>
        <p:nvSpPr>
          <p:cNvPr id="11" name="矩形: 圆角 10">
            <a:extLst>
              <a:ext uri="{FF2B5EF4-FFF2-40B4-BE49-F238E27FC236}">
                <a16:creationId xmlns:a16="http://schemas.microsoft.com/office/drawing/2014/main" id="{CF08D3CE-2D22-443B-8E92-04A65A890931}"/>
              </a:ext>
            </a:extLst>
          </p:cNvPr>
          <p:cNvSpPr/>
          <p:nvPr/>
        </p:nvSpPr>
        <p:spPr>
          <a:xfrm>
            <a:off x="4457463" y="2328585"/>
            <a:ext cx="1419877" cy="596349"/>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目标错位引发意外</a:t>
            </a:r>
          </a:p>
        </p:txBody>
      </p:sp>
      <p:sp>
        <p:nvSpPr>
          <p:cNvPr id="12" name="矩形: 圆角 11">
            <a:extLst>
              <a:ext uri="{FF2B5EF4-FFF2-40B4-BE49-F238E27FC236}">
                <a16:creationId xmlns:a16="http://schemas.microsoft.com/office/drawing/2014/main" id="{8CFC48AD-3103-490E-BF60-8D5D35C1ED6D}"/>
              </a:ext>
            </a:extLst>
          </p:cNvPr>
          <p:cNvSpPr/>
          <p:nvPr/>
        </p:nvSpPr>
        <p:spPr>
          <a:xfrm>
            <a:off x="6461381" y="2328584"/>
            <a:ext cx="1419877" cy="596349"/>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数据投毒引发灾难</a:t>
            </a:r>
          </a:p>
        </p:txBody>
      </p:sp>
      <p:sp>
        <p:nvSpPr>
          <p:cNvPr id="13" name="矩形: 圆角 12">
            <a:extLst>
              <a:ext uri="{FF2B5EF4-FFF2-40B4-BE49-F238E27FC236}">
                <a16:creationId xmlns:a16="http://schemas.microsoft.com/office/drawing/2014/main" id="{6B858D09-3533-4CC0-AD3E-FA04AD9CE8FA}"/>
              </a:ext>
            </a:extLst>
          </p:cNvPr>
          <p:cNvSpPr/>
          <p:nvPr/>
        </p:nvSpPr>
        <p:spPr>
          <a:xfrm>
            <a:off x="8463395" y="2328582"/>
            <a:ext cx="1419877" cy="596349"/>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过度拟合崩溃失灵</a:t>
            </a:r>
          </a:p>
        </p:txBody>
      </p:sp>
      <p:sp>
        <p:nvSpPr>
          <p:cNvPr id="14" name="矩形: 圆角 13">
            <a:extLst>
              <a:ext uri="{FF2B5EF4-FFF2-40B4-BE49-F238E27FC236}">
                <a16:creationId xmlns:a16="http://schemas.microsoft.com/office/drawing/2014/main" id="{C15F05D1-F716-4DE8-AB92-EFAE7B32BE7B}"/>
              </a:ext>
            </a:extLst>
          </p:cNvPr>
          <p:cNvSpPr/>
          <p:nvPr/>
        </p:nvSpPr>
        <p:spPr>
          <a:xfrm>
            <a:off x="10467313" y="2328582"/>
            <a:ext cx="1419877" cy="596349"/>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“黑匣子”效应难解决</a:t>
            </a:r>
          </a:p>
        </p:txBody>
      </p:sp>
      <p:cxnSp>
        <p:nvCxnSpPr>
          <p:cNvPr id="7" name="连接符: 肘形 6">
            <a:extLst>
              <a:ext uri="{FF2B5EF4-FFF2-40B4-BE49-F238E27FC236}">
                <a16:creationId xmlns:a16="http://schemas.microsoft.com/office/drawing/2014/main" id="{4C6B3D92-A0EB-49F1-9B3F-CE0C93F8A0A9}"/>
              </a:ext>
            </a:extLst>
          </p:cNvPr>
          <p:cNvCxnSpPr>
            <a:stCxn id="3" idx="2"/>
            <a:endCxn id="5" idx="0"/>
          </p:cNvCxnSpPr>
          <p:nvPr/>
        </p:nvCxnSpPr>
        <p:spPr>
          <a:xfrm rot="5400000">
            <a:off x="3462214" y="-377133"/>
            <a:ext cx="403073" cy="500836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连接符: 肘形 16">
            <a:extLst>
              <a:ext uri="{FF2B5EF4-FFF2-40B4-BE49-F238E27FC236}">
                <a16:creationId xmlns:a16="http://schemas.microsoft.com/office/drawing/2014/main" id="{65FF45A9-3105-4230-8465-E079ECE022D6}"/>
              </a:ext>
            </a:extLst>
          </p:cNvPr>
          <p:cNvCxnSpPr>
            <a:stCxn id="3" idx="2"/>
            <a:endCxn id="10" idx="0"/>
          </p:cNvCxnSpPr>
          <p:nvPr/>
        </p:nvCxnSpPr>
        <p:spPr>
          <a:xfrm rot="5400000">
            <a:off x="4464173" y="624826"/>
            <a:ext cx="403072" cy="300444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连接符: 肘形 18">
            <a:extLst>
              <a:ext uri="{FF2B5EF4-FFF2-40B4-BE49-F238E27FC236}">
                <a16:creationId xmlns:a16="http://schemas.microsoft.com/office/drawing/2014/main" id="{38D184F0-9B8D-4F07-B814-27A0DB0305CD}"/>
              </a:ext>
            </a:extLst>
          </p:cNvPr>
          <p:cNvCxnSpPr>
            <a:stCxn id="3" idx="2"/>
            <a:endCxn id="11" idx="0"/>
          </p:cNvCxnSpPr>
          <p:nvPr/>
        </p:nvCxnSpPr>
        <p:spPr>
          <a:xfrm rot="5400000">
            <a:off x="5466133" y="1626784"/>
            <a:ext cx="403071" cy="100053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连接符: 肘形 20">
            <a:extLst>
              <a:ext uri="{FF2B5EF4-FFF2-40B4-BE49-F238E27FC236}">
                <a16:creationId xmlns:a16="http://schemas.microsoft.com/office/drawing/2014/main" id="{101C1D07-8995-4FA9-9BE9-2738EE45EF25}"/>
              </a:ext>
            </a:extLst>
          </p:cNvPr>
          <p:cNvCxnSpPr>
            <a:stCxn id="3" idx="2"/>
            <a:endCxn id="12" idx="0"/>
          </p:cNvCxnSpPr>
          <p:nvPr/>
        </p:nvCxnSpPr>
        <p:spPr>
          <a:xfrm rot="16200000" flipH="1">
            <a:off x="6468091" y="1625355"/>
            <a:ext cx="403070" cy="100338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连接符: 肘形 22">
            <a:extLst>
              <a:ext uri="{FF2B5EF4-FFF2-40B4-BE49-F238E27FC236}">
                <a16:creationId xmlns:a16="http://schemas.microsoft.com/office/drawing/2014/main" id="{B409E04B-089A-45E5-B38B-6D81551B4C06}"/>
              </a:ext>
            </a:extLst>
          </p:cNvPr>
          <p:cNvCxnSpPr>
            <a:stCxn id="3" idx="2"/>
            <a:endCxn id="13" idx="0"/>
          </p:cNvCxnSpPr>
          <p:nvPr/>
        </p:nvCxnSpPr>
        <p:spPr>
          <a:xfrm rot="16200000" flipH="1">
            <a:off x="7469099" y="624347"/>
            <a:ext cx="403068" cy="300540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连接符: 肘形 24">
            <a:extLst>
              <a:ext uri="{FF2B5EF4-FFF2-40B4-BE49-F238E27FC236}">
                <a16:creationId xmlns:a16="http://schemas.microsoft.com/office/drawing/2014/main" id="{A4670E7E-A382-4020-9FC4-0FD5A426B299}"/>
              </a:ext>
            </a:extLst>
          </p:cNvPr>
          <p:cNvCxnSpPr>
            <a:stCxn id="3" idx="2"/>
            <a:endCxn id="14" idx="0"/>
          </p:cNvCxnSpPr>
          <p:nvPr/>
        </p:nvCxnSpPr>
        <p:spPr>
          <a:xfrm rot="16200000" flipH="1">
            <a:off x="8471058" y="-377612"/>
            <a:ext cx="403068" cy="500931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矩形 26">
            <a:extLst>
              <a:ext uri="{FF2B5EF4-FFF2-40B4-BE49-F238E27FC236}">
                <a16:creationId xmlns:a16="http://schemas.microsoft.com/office/drawing/2014/main" id="{375D3AAB-6741-4BB4-AE05-C253F5DC933E}"/>
              </a:ext>
            </a:extLst>
          </p:cNvPr>
          <p:cNvSpPr/>
          <p:nvPr/>
        </p:nvSpPr>
        <p:spPr>
          <a:xfrm>
            <a:off x="276404" y="3269010"/>
            <a:ext cx="1766325" cy="272286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dirty="0"/>
              <a:t>AI</a:t>
            </a:r>
            <a:r>
              <a:rPr lang="zh-CN" altLang="en-US" sz="1600" dirty="0"/>
              <a:t>的能力取决于数据，而数据中隐含的</a:t>
            </a:r>
            <a:r>
              <a:rPr lang="zh-CN" altLang="en-US" sz="1600" b="1" dirty="0">
                <a:solidFill>
                  <a:srgbClr val="9D1223"/>
                </a:solidFill>
              </a:rPr>
              <a:t>社会、性别和种族偏见</a:t>
            </a:r>
            <a:r>
              <a:rPr lang="zh-CN" altLang="en-US" sz="1600" dirty="0"/>
              <a:t>，可能使</a:t>
            </a:r>
            <a:r>
              <a:rPr lang="en-US" altLang="zh-CN" sz="1600" dirty="0"/>
              <a:t>AI</a:t>
            </a:r>
            <a:r>
              <a:rPr lang="zh-CN" altLang="en-US" sz="1600" dirty="0"/>
              <a:t>在决策中复制甚至放大不公，其危害不仅是技术性的，更是社会性的。</a:t>
            </a:r>
          </a:p>
        </p:txBody>
      </p:sp>
      <p:sp>
        <p:nvSpPr>
          <p:cNvPr id="28" name="矩形 27">
            <a:extLst>
              <a:ext uri="{FF2B5EF4-FFF2-40B4-BE49-F238E27FC236}">
                <a16:creationId xmlns:a16="http://schemas.microsoft.com/office/drawing/2014/main" id="{6E694966-BB9D-457E-907E-3AA6CD84609B}"/>
              </a:ext>
            </a:extLst>
          </p:cNvPr>
          <p:cNvSpPr/>
          <p:nvPr/>
        </p:nvSpPr>
        <p:spPr>
          <a:xfrm>
            <a:off x="2280319" y="3269010"/>
            <a:ext cx="1766325" cy="272286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dirty="0"/>
              <a:t>ChatGPT</a:t>
            </a:r>
            <a:r>
              <a:rPr lang="zh-CN" altLang="en-US" sz="1600" dirty="0"/>
              <a:t>和“双子座”等大语言模型虽善于生成语言，但常</a:t>
            </a:r>
            <a:r>
              <a:rPr lang="zh-CN" altLang="en-US" sz="1600" b="1" dirty="0">
                <a:solidFill>
                  <a:srgbClr val="9D1223"/>
                </a:solidFill>
              </a:rPr>
              <a:t>以自信口吻捏造事实与数据</a:t>
            </a:r>
            <a:r>
              <a:rPr lang="zh-CN" altLang="en-US" sz="1600" dirty="0"/>
              <a:t>，在医疗、法律等高风险领域可能带来严重危害。</a:t>
            </a:r>
          </a:p>
        </p:txBody>
      </p:sp>
      <p:sp>
        <p:nvSpPr>
          <p:cNvPr id="29" name="矩形 28">
            <a:extLst>
              <a:ext uri="{FF2B5EF4-FFF2-40B4-BE49-F238E27FC236}">
                <a16:creationId xmlns:a16="http://schemas.microsoft.com/office/drawing/2014/main" id="{F4C59798-6DB1-4BF4-9BA2-65B16FEF4DB6}"/>
              </a:ext>
            </a:extLst>
          </p:cNvPr>
          <p:cNvSpPr/>
          <p:nvPr/>
        </p:nvSpPr>
        <p:spPr>
          <a:xfrm>
            <a:off x="4284235" y="3269010"/>
            <a:ext cx="1766325" cy="272286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dirty="0"/>
              <a:t>AI</a:t>
            </a:r>
            <a:r>
              <a:rPr lang="zh-CN" altLang="en-US" sz="1600" dirty="0"/>
              <a:t>优化了我们对它的指令，但是</a:t>
            </a:r>
            <a:r>
              <a:rPr lang="zh-CN" altLang="en-US" sz="1600" b="1" dirty="0">
                <a:solidFill>
                  <a:srgbClr val="9D1223"/>
                </a:solidFill>
              </a:rPr>
              <a:t>它并不总能理解我们的意思</a:t>
            </a:r>
            <a:r>
              <a:rPr lang="zh-CN" altLang="en-US" sz="1600" dirty="0"/>
              <a:t>。一个推荐系统可能为提高用户参与度而优化，却意外助长了分裂性和有害内容传播。</a:t>
            </a:r>
          </a:p>
        </p:txBody>
      </p:sp>
      <p:sp>
        <p:nvSpPr>
          <p:cNvPr id="30" name="矩形 29">
            <a:extLst>
              <a:ext uri="{FF2B5EF4-FFF2-40B4-BE49-F238E27FC236}">
                <a16:creationId xmlns:a16="http://schemas.microsoft.com/office/drawing/2014/main" id="{32B28989-1493-4936-AD14-1B50849825CE}"/>
              </a:ext>
            </a:extLst>
          </p:cNvPr>
          <p:cNvSpPr/>
          <p:nvPr/>
        </p:nvSpPr>
        <p:spPr>
          <a:xfrm>
            <a:off x="6288151" y="3269010"/>
            <a:ext cx="1766325" cy="272286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dirty="0"/>
              <a:t>恶意行为者可通过不易察觉的手段</a:t>
            </a:r>
            <a:r>
              <a:rPr lang="zh-CN" altLang="en-US" sz="1600" b="1" dirty="0">
                <a:solidFill>
                  <a:srgbClr val="9D1223"/>
                </a:solidFill>
              </a:rPr>
              <a:t>毒害训练数据或操纵</a:t>
            </a:r>
            <a:r>
              <a:rPr lang="en-US" altLang="zh-CN" sz="1600" b="1" dirty="0">
                <a:solidFill>
                  <a:srgbClr val="9D1223"/>
                </a:solidFill>
              </a:rPr>
              <a:t>AI</a:t>
            </a:r>
            <a:r>
              <a:rPr lang="zh-CN" altLang="en-US" sz="1600" b="1" dirty="0">
                <a:solidFill>
                  <a:srgbClr val="9D1223"/>
                </a:solidFill>
              </a:rPr>
              <a:t>输入</a:t>
            </a:r>
            <a:r>
              <a:rPr lang="zh-CN" altLang="en-US" sz="1600" dirty="0"/>
              <a:t>，从而引发灾难性故障。如在自动驾驶领域，停止标志上的一个贴纸就足以欺骗视觉系统。</a:t>
            </a:r>
          </a:p>
        </p:txBody>
      </p:sp>
      <p:sp>
        <p:nvSpPr>
          <p:cNvPr id="31" name="矩形 30">
            <a:extLst>
              <a:ext uri="{FF2B5EF4-FFF2-40B4-BE49-F238E27FC236}">
                <a16:creationId xmlns:a16="http://schemas.microsoft.com/office/drawing/2014/main" id="{4211EBA2-ABC5-478A-8C90-7EB408613F92}"/>
              </a:ext>
            </a:extLst>
          </p:cNvPr>
          <p:cNvSpPr/>
          <p:nvPr/>
        </p:nvSpPr>
        <p:spPr>
          <a:xfrm>
            <a:off x="8292067" y="3269010"/>
            <a:ext cx="1766325" cy="272286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dirty="0"/>
              <a:t>过度拟合就像一个在不理解主题的情况下“记忆”了测试答案的模型。它在实验室中表现完美，但</a:t>
            </a:r>
            <a:r>
              <a:rPr lang="zh-CN" altLang="en-US" sz="1600" b="1" dirty="0">
                <a:solidFill>
                  <a:srgbClr val="9D1223"/>
                </a:solidFill>
              </a:rPr>
              <a:t>在现实世界中却崩溃失灵</a:t>
            </a:r>
            <a:r>
              <a:rPr lang="zh-CN" altLang="en-US" sz="1600" dirty="0"/>
              <a:t>。</a:t>
            </a:r>
          </a:p>
        </p:txBody>
      </p:sp>
      <p:sp>
        <p:nvSpPr>
          <p:cNvPr id="32" name="矩形 31">
            <a:extLst>
              <a:ext uri="{FF2B5EF4-FFF2-40B4-BE49-F238E27FC236}">
                <a16:creationId xmlns:a16="http://schemas.microsoft.com/office/drawing/2014/main" id="{20BDFBDC-93F2-4448-AE51-21AFB8B0107E}"/>
              </a:ext>
            </a:extLst>
          </p:cNvPr>
          <p:cNvSpPr/>
          <p:nvPr/>
        </p:nvSpPr>
        <p:spPr>
          <a:xfrm>
            <a:off x="10301668" y="3265521"/>
            <a:ext cx="1766325" cy="272286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dirty="0"/>
              <a:t>AI</a:t>
            </a:r>
            <a:r>
              <a:rPr lang="zh-CN" altLang="en-US" sz="1600" dirty="0"/>
              <a:t>决策通常是</a:t>
            </a:r>
            <a:r>
              <a:rPr lang="zh-CN" altLang="en-US" sz="1600" b="1" dirty="0">
                <a:solidFill>
                  <a:srgbClr val="9D1223"/>
                </a:solidFill>
              </a:rPr>
              <a:t>不透明</a:t>
            </a:r>
            <a:r>
              <a:rPr lang="zh-CN" altLang="en-US" sz="1600" dirty="0"/>
              <a:t>的，甚至对构建它们的开发人员来说也是如此。这种“黑匣子”效应侵蚀了用户、合规官员和监管机构之间的信任。</a:t>
            </a:r>
          </a:p>
        </p:txBody>
      </p:sp>
      <p:cxnSp>
        <p:nvCxnSpPr>
          <p:cNvPr id="34" name="直接箭头连接符 33">
            <a:extLst>
              <a:ext uri="{FF2B5EF4-FFF2-40B4-BE49-F238E27FC236}">
                <a16:creationId xmlns:a16="http://schemas.microsoft.com/office/drawing/2014/main" id="{682C3A49-16B7-48EB-B20F-52219F6CC534}"/>
              </a:ext>
            </a:extLst>
          </p:cNvPr>
          <p:cNvCxnSpPr>
            <a:cxnSpLocks/>
            <a:stCxn id="5" idx="2"/>
            <a:endCxn id="27" idx="0"/>
          </p:cNvCxnSpPr>
          <p:nvPr/>
        </p:nvCxnSpPr>
        <p:spPr>
          <a:xfrm>
            <a:off x="1159566" y="2924936"/>
            <a:ext cx="1" cy="3440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直接箭头连接符 35">
            <a:extLst>
              <a:ext uri="{FF2B5EF4-FFF2-40B4-BE49-F238E27FC236}">
                <a16:creationId xmlns:a16="http://schemas.microsoft.com/office/drawing/2014/main" id="{A70730E1-7A19-4807-B40B-FB1F4B46732C}"/>
              </a:ext>
            </a:extLst>
          </p:cNvPr>
          <p:cNvCxnSpPr>
            <a:cxnSpLocks/>
            <a:stCxn id="10" idx="2"/>
            <a:endCxn id="28" idx="0"/>
          </p:cNvCxnSpPr>
          <p:nvPr/>
        </p:nvCxnSpPr>
        <p:spPr>
          <a:xfrm flipH="1">
            <a:off x="3163482" y="2924935"/>
            <a:ext cx="2" cy="3440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直接箭头连接符 37">
            <a:extLst>
              <a:ext uri="{FF2B5EF4-FFF2-40B4-BE49-F238E27FC236}">
                <a16:creationId xmlns:a16="http://schemas.microsoft.com/office/drawing/2014/main" id="{BF87F8AD-91B1-46EA-B74E-EE202260C2AC}"/>
              </a:ext>
            </a:extLst>
          </p:cNvPr>
          <p:cNvCxnSpPr>
            <a:cxnSpLocks/>
            <a:stCxn id="11" idx="2"/>
            <a:endCxn id="29" idx="0"/>
          </p:cNvCxnSpPr>
          <p:nvPr/>
        </p:nvCxnSpPr>
        <p:spPr>
          <a:xfrm flipH="1">
            <a:off x="5167398" y="2924934"/>
            <a:ext cx="4" cy="3440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直接箭头连接符 39">
            <a:extLst>
              <a:ext uri="{FF2B5EF4-FFF2-40B4-BE49-F238E27FC236}">
                <a16:creationId xmlns:a16="http://schemas.microsoft.com/office/drawing/2014/main" id="{070EFE30-467E-4487-87C8-379D8943FC4B}"/>
              </a:ext>
            </a:extLst>
          </p:cNvPr>
          <p:cNvCxnSpPr>
            <a:cxnSpLocks/>
            <a:stCxn id="12" idx="2"/>
            <a:endCxn id="30" idx="0"/>
          </p:cNvCxnSpPr>
          <p:nvPr/>
        </p:nvCxnSpPr>
        <p:spPr>
          <a:xfrm flipH="1">
            <a:off x="7171314" y="2924933"/>
            <a:ext cx="6" cy="3440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a:extLst>
              <a:ext uri="{FF2B5EF4-FFF2-40B4-BE49-F238E27FC236}">
                <a16:creationId xmlns:a16="http://schemas.microsoft.com/office/drawing/2014/main" id="{438CD638-1CDA-4802-8BFA-BC6B45D832AC}"/>
              </a:ext>
            </a:extLst>
          </p:cNvPr>
          <p:cNvCxnSpPr>
            <a:cxnSpLocks/>
            <a:stCxn id="13" idx="2"/>
            <a:endCxn id="31" idx="0"/>
          </p:cNvCxnSpPr>
          <p:nvPr/>
        </p:nvCxnSpPr>
        <p:spPr>
          <a:xfrm>
            <a:off x="9173334" y="2924931"/>
            <a:ext cx="1896" cy="3440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直接箭头连接符 44">
            <a:extLst>
              <a:ext uri="{FF2B5EF4-FFF2-40B4-BE49-F238E27FC236}">
                <a16:creationId xmlns:a16="http://schemas.microsoft.com/office/drawing/2014/main" id="{5031CD1C-1A00-4626-BABD-AA1211A365D1}"/>
              </a:ext>
            </a:extLst>
          </p:cNvPr>
          <p:cNvCxnSpPr>
            <a:cxnSpLocks/>
            <a:stCxn id="14" idx="2"/>
            <a:endCxn id="32" idx="0"/>
          </p:cNvCxnSpPr>
          <p:nvPr/>
        </p:nvCxnSpPr>
        <p:spPr>
          <a:xfrm>
            <a:off x="11177252" y="2924931"/>
            <a:ext cx="7579" cy="3405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134607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4" grpId="0" animBg="1"/>
      <p:bldP spid="27" grpId="0" animBg="1"/>
      <p:bldP spid="28" grpId="0" animBg="1"/>
      <p:bldP spid="29" grpId="0" animBg="1"/>
      <p:bldP spid="30" grpId="0" animBg="1"/>
      <p:bldP spid="31"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a:off x="-22809" y="2390665"/>
            <a:ext cx="12242406" cy="4467335"/>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cstate="email">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a:off x="-25203" y="2346937"/>
            <a:ext cx="12242406" cy="4511063"/>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217268" y="501225"/>
            <a:ext cx="3757464" cy="923330"/>
          </a:xfrm>
          <a:prstGeom prst="rect">
            <a:avLst/>
          </a:prstGeom>
          <a:noFill/>
        </p:spPr>
        <p:txBody>
          <a:bodyPr wrap="square" rtlCol="0">
            <a:spAutoFit/>
          </a:bodyPr>
          <a:lstStyle/>
          <a:p>
            <a:pPr algn="dist"/>
            <a:r>
              <a:rPr lang="en-US" altLang="zh-CN" sz="5400" b="1" dirty="0">
                <a:solidFill>
                  <a:schemeClr val="accent1">
                    <a:alpha val="10000"/>
                  </a:schemeClr>
                </a:solidFill>
              </a:rPr>
              <a:t>CONTENT</a:t>
            </a:r>
            <a:endParaRPr lang="zh-CN" altLang="en-US" sz="5400" b="1" dirty="0">
              <a:solidFill>
                <a:schemeClr val="accent1">
                  <a:alpha val="10000"/>
                </a:schemeClr>
              </a:solidFill>
            </a:endParaRPr>
          </a:p>
        </p:txBody>
      </p:sp>
      <p:grpSp>
        <p:nvGrpSpPr>
          <p:cNvPr id="23" name="组合 22"/>
          <p:cNvGrpSpPr/>
          <p:nvPr/>
        </p:nvGrpSpPr>
        <p:grpSpPr>
          <a:xfrm flipV="1">
            <a:off x="-74938" y="2362199"/>
            <a:ext cx="12341876" cy="1569939"/>
            <a:chOff x="-58746" y="3291695"/>
            <a:chExt cx="12140523" cy="1710655"/>
          </a:xfrm>
        </p:grpSpPr>
        <p:sp>
          <p:nvSpPr>
            <p:cNvPr id="18" name="任意多边形: 形状 17"/>
            <p:cNvSpPr/>
            <p:nvPr/>
          </p:nvSpPr>
          <p:spPr>
            <a:xfrm>
              <a:off x="5985777" y="3291695"/>
              <a:ext cx="6096000"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5"/>
              <a:ext cx="6127973"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250591" y="873990"/>
            <a:ext cx="1690818" cy="830997"/>
          </a:xfrm>
          <a:prstGeom prst="rect">
            <a:avLst/>
          </a:prstGeom>
          <a:noFill/>
        </p:spPr>
        <p:txBody>
          <a:bodyPr wrap="square" rtlCol="0">
            <a:spAutoFit/>
          </a:bodyPr>
          <a:lstStyle/>
          <a:p>
            <a:pPr algn="dist"/>
            <a:r>
              <a:rPr lang="zh-CN" altLang="en-US" sz="4800" b="1" dirty="0">
                <a:solidFill>
                  <a:schemeClr val="accent1"/>
                </a:solidFill>
              </a:rPr>
              <a:t>目录</a:t>
            </a:r>
          </a:p>
        </p:txBody>
      </p:sp>
      <p:sp>
        <p:nvSpPr>
          <p:cNvPr id="11" name="文本框 10"/>
          <p:cNvSpPr txBox="1"/>
          <p:nvPr/>
        </p:nvSpPr>
        <p:spPr>
          <a:xfrm>
            <a:off x="2309592" y="3947400"/>
            <a:ext cx="946604" cy="769441"/>
          </a:xfrm>
          <a:prstGeom prst="rect">
            <a:avLst/>
          </a:prstGeom>
          <a:noFill/>
        </p:spPr>
        <p:txBody>
          <a:bodyPr wrap="square" rtlCol="0">
            <a:spAutoFit/>
          </a:bodyPr>
          <a:lstStyle/>
          <a:p>
            <a:pPr algn="ctr"/>
            <a:r>
              <a:rPr lang="en-US" altLang="zh-CN" sz="4400" b="1" dirty="0">
                <a:solidFill>
                  <a:schemeClr val="bg1"/>
                </a:solidFill>
              </a:rPr>
              <a:t>01</a:t>
            </a:r>
            <a:endParaRPr lang="zh-CN" altLang="en-US" sz="4400" b="1" dirty="0">
              <a:solidFill>
                <a:schemeClr val="bg1"/>
              </a:solidFill>
            </a:endParaRPr>
          </a:p>
        </p:txBody>
      </p:sp>
      <p:sp>
        <p:nvSpPr>
          <p:cNvPr id="27" name="文本框 26"/>
          <p:cNvSpPr txBox="1"/>
          <p:nvPr/>
        </p:nvSpPr>
        <p:spPr>
          <a:xfrm>
            <a:off x="1932327" y="4655286"/>
            <a:ext cx="1701134" cy="646331"/>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人工智能的发展历程与定义</a:t>
            </a:r>
          </a:p>
        </p:txBody>
      </p:sp>
      <p:sp>
        <p:nvSpPr>
          <p:cNvPr id="28" name="文本框 27"/>
          <p:cNvSpPr txBox="1"/>
          <p:nvPr/>
        </p:nvSpPr>
        <p:spPr>
          <a:xfrm>
            <a:off x="4130027" y="4623245"/>
            <a:ext cx="1892299" cy="646331"/>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1800" dirty="0"/>
              <a:t>人工智能经济与人工智能经济学</a:t>
            </a:r>
          </a:p>
        </p:txBody>
      </p:sp>
      <p:sp>
        <p:nvSpPr>
          <p:cNvPr id="30" name="文本框 29"/>
          <p:cNvSpPr txBox="1"/>
          <p:nvPr/>
        </p:nvSpPr>
        <p:spPr>
          <a:xfrm>
            <a:off x="8683477" y="4655286"/>
            <a:ext cx="1613913" cy="646331"/>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1800" dirty="0"/>
              <a:t>人工智能经济学的课程体系</a:t>
            </a:r>
          </a:p>
        </p:txBody>
      </p:sp>
      <p:sp>
        <p:nvSpPr>
          <p:cNvPr id="52" name="文本框 51"/>
          <p:cNvSpPr txBox="1"/>
          <p:nvPr/>
        </p:nvSpPr>
        <p:spPr>
          <a:xfrm>
            <a:off x="4543224" y="3947400"/>
            <a:ext cx="946604" cy="769441"/>
          </a:xfrm>
          <a:prstGeom prst="rect">
            <a:avLst/>
          </a:prstGeom>
          <a:noFill/>
        </p:spPr>
        <p:txBody>
          <a:bodyPr wrap="square" rtlCol="0">
            <a:spAutoFit/>
          </a:bodyPr>
          <a:lstStyle/>
          <a:p>
            <a:pPr algn="ctr"/>
            <a:r>
              <a:rPr lang="en-US" altLang="zh-CN" sz="4400" b="1" dirty="0">
                <a:solidFill>
                  <a:schemeClr val="bg1"/>
                </a:solidFill>
              </a:rPr>
              <a:t>02</a:t>
            </a:r>
            <a:endParaRPr lang="zh-CN" altLang="en-US" sz="4400" b="1" dirty="0">
              <a:solidFill>
                <a:schemeClr val="bg1"/>
              </a:solidFill>
            </a:endParaRPr>
          </a:p>
        </p:txBody>
      </p:sp>
      <p:sp>
        <p:nvSpPr>
          <p:cNvPr id="54" name="文本框 53"/>
          <p:cNvSpPr txBox="1"/>
          <p:nvPr/>
        </p:nvSpPr>
        <p:spPr>
          <a:xfrm>
            <a:off x="9026733" y="3947400"/>
            <a:ext cx="946604" cy="769441"/>
          </a:xfrm>
          <a:prstGeom prst="rect">
            <a:avLst/>
          </a:prstGeom>
          <a:noFill/>
        </p:spPr>
        <p:txBody>
          <a:bodyPr wrap="square" rtlCol="0">
            <a:spAutoFit/>
          </a:bodyPr>
          <a:lstStyle/>
          <a:p>
            <a:pPr algn="ctr"/>
            <a:r>
              <a:rPr lang="en-US" altLang="zh-CN" sz="4400" b="1" dirty="0">
                <a:solidFill>
                  <a:schemeClr val="bg1"/>
                </a:solidFill>
              </a:rPr>
              <a:t>04</a:t>
            </a:r>
            <a:endParaRPr lang="zh-CN" altLang="en-US" sz="4400" b="1" dirty="0">
              <a:solidFill>
                <a:schemeClr val="bg1"/>
              </a:solidFill>
            </a:endParaRPr>
          </a:p>
        </p:txBody>
      </p:sp>
      <p:sp>
        <p:nvSpPr>
          <p:cNvPr id="29" name="文本框 28"/>
          <p:cNvSpPr txBox="1"/>
          <p:nvPr/>
        </p:nvSpPr>
        <p:spPr>
          <a:xfrm>
            <a:off x="6351307" y="4602468"/>
            <a:ext cx="2025651" cy="923330"/>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1800" dirty="0"/>
              <a:t>人工智能经济学的研究内容、系统分类与研究方法</a:t>
            </a:r>
          </a:p>
        </p:txBody>
      </p:sp>
      <p:sp>
        <p:nvSpPr>
          <p:cNvPr id="53" name="文本框 52"/>
          <p:cNvSpPr txBox="1"/>
          <p:nvPr/>
        </p:nvSpPr>
        <p:spPr>
          <a:xfrm>
            <a:off x="6780580" y="3947400"/>
            <a:ext cx="946604" cy="769441"/>
          </a:xfrm>
          <a:prstGeom prst="rect">
            <a:avLst/>
          </a:prstGeom>
          <a:noFill/>
        </p:spPr>
        <p:txBody>
          <a:bodyPr wrap="square" rtlCol="0">
            <a:spAutoFit/>
          </a:bodyPr>
          <a:lstStyle/>
          <a:p>
            <a:pPr algn="ctr"/>
            <a:r>
              <a:rPr lang="en-US" altLang="zh-CN" sz="4400" b="1" dirty="0">
                <a:solidFill>
                  <a:schemeClr val="bg1"/>
                </a:solidFill>
              </a:rPr>
              <a:t>03</a:t>
            </a:r>
            <a:endParaRPr lang="zh-CN" altLang="en-US" sz="4400" b="1" dirty="0">
              <a:solidFill>
                <a:schemeClr val="bg1"/>
              </a:solidFill>
            </a:endParaRPr>
          </a:p>
        </p:txBody>
      </p:sp>
      <p:grpSp>
        <p:nvGrpSpPr>
          <p:cNvPr id="7" name="组合 6"/>
          <p:cNvGrpSpPr/>
          <p:nvPr/>
        </p:nvGrpSpPr>
        <p:grpSpPr>
          <a:xfrm>
            <a:off x="5555615" y="191008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4" name="文本框 3">
            <a:extLst>
              <a:ext uri="{FF2B5EF4-FFF2-40B4-BE49-F238E27FC236}">
                <a16:creationId xmlns:a16="http://schemas.microsoft.com/office/drawing/2014/main" id="{75F325B5-33DB-420D-A9A0-E51E3F1DA100}"/>
              </a:ext>
            </a:extLst>
          </p:cNvPr>
          <p:cNvSpPr txBox="1"/>
          <p:nvPr/>
        </p:nvSpPr>
        <p:spPr>
          <a:xfrm>
            <a:off x="609601" y="1045028"/>
            <a:ext cx="10972798" cy="5075107"/>
          </a:xfrm>
          <a:prstGeom prst="rect">
            <a:avLst/>
          </a:prstGeom>
          <a:noFill/>
        </p:spPr>
        <p:txBody>
          <a:bodyPr wrap="square" rtlCol="0">
            <a:spAutoFit/>
          </a:bodyPr>
          <a:lstStyle/>
          <a:p>
            <a:pPr algn="just">
              <a:lnSpc>
                <a:spcPct val="150000"/>
              </a:lnSpc>
              <a:spcBef>
                <a:spcPts val="1200"/>
              </a:spcBef>
            </a:pPr>
            <a:r>
              <a:rPr lang="zh-CN" altLang="en-US" b="1" dirty="0">
                <a:hlinkClick r:id="rId4"/>
              </a:rPr>
              <a:t>警钟：教科文组织报告揭示生成式</a:t>
            </a:r>
            <a:r>
              <a:rPr lang="en-US" altLang="zh-CN" b="1" dirty="0">
                <a:hlinkClick r:id="rId4"/>
              </a:rPr>
              <a:t>AI</a:t>
            </a:r>
            <a:r>
              <a:rPr lang="zh-CN" altLang="en-US" b="1" dirty="0">
                <a:hlinkClick r:id="rId4"/>
              </a:rPr>
              <a:t>加剧性别偏见</a:t>
            </a:r>
            <a:endParaRPr lang="en-US" altLang="zh-CN" b="1" dirty="0"/>
          </a:p>
          <a:p>
            <a:pPr marL="285750" indent="-285750" algn="just">
              <a:lnSpc>
                <a:spcPct val="150000"/>
              </a:lnSpc>
              <a:spcBef>
                <a:spcPts val="1200"/>
              </a:spcBef>
              <a:buFont typeface="Wingdings" panose="05000000000000000000" pitchFamily="2" charset="2"/>
              <a:buChar char="Ø"/>
            </a:pPr>
            <a:r>
              <a:rPr lang="zh-CN" altLang="en-US" dirty="0"/>
              <a:t>国际妇女节前夕，联合国教科文组织发布研究报告，揭示令人担忧的事实：</a:t>
            </a:r>
            <a:r>
              <a:rPr lang="zh-CN" altLang="en-US" dirty="0">
                <a:solidFill>
                  <a:srgbClr val="9D1223"/>
                </a:solidFill>
              </a:rPr>
              <a:t>大型语言模型（</a:t>
            </a:r>
            <a:r>
              <a:rPr lang="en-US" altLang="zh-CN" dirty="0">
                <a:solidFill>
                  <a:srgbClr val="9D1223"/>
                </a:solidFill>
              </a:rPr>
              <a:t>LLM</a:t>
            </a:r>
            <a:r>
              <a:rPr lang="zh-CN" altLang="en-US" dirty="0">
                <a:solidFill>
                  <a:srgbClr val="9D1223"/>
                </a:solidFill>
              </a:rPr>
              <a:t>）存在性别偏见、恐同和种族刻板印象倾向</a:t>
            </a:r>
            <a:r>
              <a:rPr lang="zh-CN" altLang="en-US" dirty="0"/>
              <a:t>。在它们的描述中，</a:t>
            </a:r>
            <a:r>
              <a:rPr lang="zh-CN" altLang="en-US" dirty="0">
                <a:solidFill>
                  <a:srgbClr val="9D1223"/>
                </a:solidFill>
              </a:rPr>
              <a:t>女性从事家务劳动的频率是男性的</a:t>
            </a:r>
            <a:r>
              <a:rPr lang="en-US" altLang="zh-CN" dirty="0">
                <a:solidFill>
                  <a:srgbClr val="9D1223"/>
                </a:solidFill>
              </a:rPr>
              <a:t>4</a:t>
            </a:r>
            <a:r>
              <a:rPr lang="zh-CN" altLang="en-US" dirty="0">
                <a:solidFill>
                  <a:srgbClr val="9D1223"/>
                </a:solidFill>
              </a:rPr>
              <a:t>倍</a:t>
            </a:r>
            <a:r>
              <a:rPr lang="zh-CN" altLang="en-US" dirty="0"/>
              <a:t>，此外，女性常常与“家”“家庭”和“孩子”等词汇联系在一起，而男性名字则与“商业”“管理层”“薪水”和“职业”等词汇联系在一起。</a:t>
            </a:r>
            <a:endParaRPr lang="en-US" altLang="zh-CN" dirty="0"/>
          </a:p>
          <a:p>
            <a:pPr marL="285750" indent="-285750" algn="just">
              <a:lnSpc>
                <a:spcPct val="150000"/>
              </a:lnSpc>
              <a:spcBef>
                <a:spcPts val="1200"/>
              </a:spcBef>
              <a:buFont typeface="Wingdings" panose="05000000000000000000" pitchFamily="2" charset="2"/>
              <a:buChar char="Ø"/>
            </a:pPr>
            <a:r>
              <a:rPr lang="zh-CN" altLang="en-US" dirty="0"/>
              <a:t>公司招聘多元化同样是抗争刻板印象的重要战场。最新数据显示，</a:t>
            </a:r>
            <a:r>
              <a:rPr lang="zh-CN" altLang="en-US" dirty="0">
                <a:solidFill>
                  <a:srgbClr val="9D1223"/>
                </a:solidFill>
              </a:rPr>
              <a:t>在大型机器学习公司的技术岗位上，女性员工仅占</a:t>
            </a:r>
            <a:r>
              <a:rPr lang="en-US" altLang="zh-CN" dirty="0">
                <a:solidFill>
                  <a:srgbClr val="9D1223"/>
                </a:solidFill>
              </a:rPr>
              <a:t>20%</a:t>
            </a:r>
            <a:r>
              <a:rPr lang="zh-CN" altLang="en-US" dirty="0"/>
              <a:t>，在</a:t>
            </a:r>
            <a:r>
              <a:rPr lang="en-US" altLang="zh-CN" dirty="0"/>
              <a:t>AI</a:t>
            </a:r>
            <a:r>
              <a:rPr lang="zh-CN" altLang="en-US" dirty="0"/>
              <a:t>研究人员中占</a:t>
            </a:r>
            <a:r>
              <a:rPr lang="en-US" altLang="zh-CN" dirty="0"/>
              <a:t>12%</a:t>
            </a:r>
            <a:r>
              <a:rPr lang="zh-CN" altLang="en-US" dirty="0"/>
              <a:t>，在专业软件开发人员中占</a:t>
            </a:r>
            <a:r>
              <a:rPr lang="en-US" altLang="zh-CN" dirty="0"/>
              <a:t>6%</a:t>
            </a:r>
            <a:r>
              <a:rPr lang="zh-CN" altLang="en-US" dirty="0"/>
              <a:t>。在</a:t>
            </a:r>
            <a:r>
              <a:rPr lang="en-US" altLang="zh-CN" dirty="0"/>
              <a:t>AI</a:t>
            </a:r>
            <a:r>
              <a:rPr lang="zh-CN" altLang="en-US" dirty="0"/>
              <a:t>领域发表论文的作者中，性别差异也相当明显。研究发现，在主要</a:t>
            </a:r>
            <a:r>
              <a:rPr lang="en-US" altLang="zh-CN" dirty="0"/>
              <a:t>AI</a:t>
            </a:r>
            <a:r>
              <a:rPr lang="zh-CN" altLang="en-US" dirty="0"/>
              <a:t>会议上，只有</a:t>
            </a:r>
            <a:r>
              <a:rPr lang="en-US" altLang="zh-CN" dirty="0"/>
              <a:t>18%</a:t>
            </a:r>
            <a:r>
              <a:rPr lang="zh-CN" altLang="en-US" dirty="0"/>
              <a:t>的作者是女性，而有</a:t>
            </a:r>
            <a:r>
              <a:rPr lang="en-US" altLang="zh-CN" dirty="0"/>
              <a:t>80%</a:t>
            </a:r>
            <a:r>
              <a:rPr lang="zh-CN" altLang="en-US" dirty="0"/>
              <a:t>以上是男性。如果系统不是由多元化的团队开发，就不太可能满足不同用户的需求，甚至无法保护他们的人权。</a:t>
            </a:r>
            <a:endParaRPr lang="en-US" altLang="zh-CN" dirty="0"/>
          </a:p>
          <a:p>
            <a:pPr marL="285750" indent="-285750" algn="just">
              <a:lnSpc>
                <a:spcPct val="150000"/>
              </a:lnSpc>
              <a:spcBef>
                <a:spcPts val="1200"/>
              </a:spcBef>
              <a:buFont typeface="Wingdings" panose="05000000000000000000" pitchFamily="2" charset="2"/>
              <a:buChar char="Ø"/>
            </a:pPr>
            <a:r>
              <a:rPr lang="en-US" altLang="zh-CN" dirty="0"/>
              <a:t>2021</a:t>
            </a:r>
            <a:r>
              <a:rPr lang="zh-CN" altLang="en-US" dirty="0"/>
              <a:t>年</a:t>
            </a:r>
            <a:r>
              <a:rPr lang="en-US" altLang="zh-CN" dirty="0"/>
              <a:t>11</a:t>
            </a:r>
            <a:r>
              <a:rPr lang="zh-CN" altLang="en-US" dirty="0"/>
              <a:t>月，教科文组织会员国一致通过了</a:t>
            </a:r>
            <a:r>
              <a:rPr lang="en-US" altLang="zh-CN" b="1" dirty="0">
                <a:solidFill>
                  <a:srgbClr val="9D1223"/>
                </a:solidFill>
              </a:rPr>
              <a:t>《</a:t>
            </a:r>
            <a:r>
              <a:rPr lang="zh-CN" altLang="en-US" b="1" dirty="0">
                <a:solidFill>
                  <a:srgbClr val="9D1223"/>
                </a:solidFill>
              </a:rPr>
              <a:t>人工智能伦理问题建议书</a:t>
            </a:r>
            <a:r>
              <a:rPr lang="en-US" altLang="zh-CN" b="1" dirty="0">
                <a:solidFill>
                  <a:srgbClr val="9D1223"/>
                </a:solidFill>
              </a:rPr>
              <a:t>》</a:t>
            </a:r>
            <a:r>
              <a:rPr lang="zh-CN" altLang="en-US" dirty="0"/>
              <a:t>，这是该领域第一个也是唯一一个全球性规范框架。</a:t>
            </a:r>
            <a:r>
              <a:rPr lang="en-US" altLang="zh-CN" dirty="0"/>
              <a:t>2024</a:t>
            </a:r>
            <a:r>
              <a:rPr lang="zh-CN" altLang="en-US" dirty="0"/>
              <a:t>年</a:t>
            </a:r>
            <a:r>
              <a:rPr lang="en-US" altLang="zh-CN" dirty="0"/>
              <a:t>2</a:t>
            </a:r>
            <a:r>
              <a:rPr lang="zh-CN" altLang="en-US" dirty="0"/>
              <a:t>月，包括微软在内的</a:t>
            </a:r>
            <a:r>
              <a:rPr lang="en-US" altLang="zh-CN" dirty="0"/>
              <a:t>8</a:t>
            </a:r>
            <a:r>
              <a:rPr lang="zh-CN" altLang="en-US" dirty="0"/>
              <a:t>大全球性科技公司对</a:t>
            </a:r>
            <a:r>
              <a:rPr lang="en-US" altLang="zh-CN" dirty="0"/>
              <a:t>《</a:t>
            </a:r>
            <a:r>
              <a:rPr lang="zh-CN" altLang="en-US" dirty="0"/>
              <a:t>建议书</a:t>
            </a:r>
            <a:r>
              <a:rPr lang="en-US" altLang="zh-CN" dirty="0"/>
              <a:t>》</a:t>
            </a:r>
            <a:r>
              <a:rPr lang="zh-CN" altLang="en-US" dirty="0"/>
              <a:t>表达支持。</a:t>
            </a:r>
          </a:p>
        </p:txBody>
      </p:sp>
    </p:spTree>
    <p:custDataLst>
      <p:tags r:id="rId1"/>
    </p:custDataLst>
    <p:extLst>
      <p:ext uri="{BB962C8B-B14F-4D97-AF65-F5344CB8AC3E}">
        <p14:creationId xmlns:p14="http://schemas.microsoft.com/office/powerpoint/2010/main" val="26540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4" name="文本框 3">
            <a:extLst>
              <a:ext uri="{FF2B5EF4-FFF2-40B4-BE49-F238E27FC236}">
                <a16:creationId xmlns:a16="http://schemas.microsoft.com/office/drawing/2014/main" id="{75F325B5-33DB-420D-A9A0-E51E3F1DA100}"/>
              </a:ext>
            </a:extLst>
          </p:cNvPr>
          <p:cNvSpPr txBox="1"/>
          <p:nvPr/>
        </p:nvSpPr>
        <p:spPr>
          <a:xfrm>
            <a:off x="696911" y="868964"/>
            <a:ext cx="11141291" cy="4197944"/>
          </a:xfrm>
          <a:prstGeom prst="rect">
            <a:avLst/>
          </a:prstGeom>
          <a:noFill/>
        </p:spPr>
        <p:txBody>
          <a:bodyPr wrap="square" rtlCol="0">
            <a:spAutoFit/>
          </a:bodyPr>
          <a:lstStyle/>
          <a:p>
            <a:pPr algn="just">
              <a:lnSpc>
                <a:spcPct val="150000"/>
              </a:lnSpc>
            </a:pPr>
            <a:r>
              <a:rPr lang="zh-CN" altLang="en-US" b="1" dirty="0"/>
              <a:t>当</a:t>
            </a:r>
            <a:r>
              <a:rPr lang="en-US" altLang="zh-CN" b="1" dirty="0"/>
              <a:t>AI</a:t>
            </a:r>
            <a:r>
              <a:rPr lang="zh-CN" altLang="en-US" b="1" dirty="0"/>
              <a:t>学会</a:t>
            </a:r>
            <a:r>
              <a:rPr lang="en-US" altLang="zh-CN" b="1" dirty="0"/>
              <a:t>"</a:t>
            </a:r>
            <a:r>
              <a:rPr lang="zh-CN" altLang="en-US" b="1" dirty="0"/>
              <a:t>撒谎</a:t>
            </a:r>
            <a:r>
              <a:rPr lang="en-US" altLang="zh-CN" b="1" dirty="0"/>
              <a:t>"</a:t>
            </a:r>
            <a:r>
              <a:rPr lang="zh-CN" altLang="en-US" b="1" dirty="0"/>
              <a:t>：我们亲手喂养的怪物，正在反噬人类信任</a:t>
            </a:r>
            <a:endParaRPr lang="en-US" altLang="zh-CN" b="1" dirty="0"/>
          </a:p>
          <a:p>
            <a:pPr marL="285750" indent="-285750" algn="just">
              <a:lnSpc>
                <a:spcPct val="150000"/>
              </a:lnSpc>
              <a:buFont typeface="Wingdings" panose="05000000000000000000" pitchFamily="2" charset="2"/>
              <a:buChar char="Ø"/>
            </a:pPr>
            <a:r>
              <a:rPr lang="zh-CN" altLang="en-US" dirty="0"/>
              <a:t>“凌晨三点，我盯着屏幕上那篇</a:t>
            </a:r>
            <a:r>
              <a:rPr lang="en-US" altLang="zh-CN" dirty="0"/>
              <a:t>AI</a:t>
            </a:r>
            <a:r>
              <a:rPr lang="zh-CN" altLang="en-US" dirty="0"/>
              <a:t>生成的行业报告，冷汗浸透了衬衫</a:t>
            </a:r>
            <a:r>
              <a:rPr lang="en-US" altLang="zh-CN" dirty="0"/>
              <a:t>——</a:t>
            </a:r>
            <a:r>
              <a:rPr lang="zh-CN" altLang="en-US" dirty="0"/>
              <a:t>第三页的数据图表，和昨天那份完全矛盾，却都标注着置信度</a:t>
            </a:r>
            <a:r>
              <a:rPr lang="en-US" altLang="zh-CN" dirty="0"/>
              <a:t>98%</a:t>
            </a:r>
            <a:r>
              <a:rPr lang="zh-CN" altLang="en-US" dirty="0"/>
              <a:t>”</a:t>
            </a:r>
            <a:endParaRPr lang="en-US" altLang="zh-CN" dirty="0"/>
          </a:p>
          <a:p>
            <a:pPr marL="285750" indent="-285750" algn="just">
              <a:lnSpc>
                <a:spcPct val="150000"/>
              </a:lnSpc>
              <a:buFont typeface="Wingdings" panose="05000000000000000000" pitchFamily="2" charset="2"/>
              <a:buChar char="Ø"/>
            </a:pPr>
            <a:r>
              <a:rPr lang="zh-CN" altLang="en-US" dirty="0"/>
              <a:t>那个让全网哗然的实验场景历历在目：当询问某学者生日时，三个顶尖大模型给出三个错误日期，每个都带着不容置疑的笃定。这像极了考场里抓耳挠腮的考生</a:t>
            </a:r>
            <a:r>
              <a:rPr lang="en-US" altLang="zh-CN" dirty="0"/>
              <a:t>——</a:t>
            </a:r>
            <a:r>
              <a:rPr lang="zh-CN" altLang="en-US" dirty="0"/>
              <a:t>在“答对得分，空白零分”的规则下，胡编乱造反而成了最优策略。</a:t>
            </a:r>
            <a:endParaRPr lang="en-US" altLang="zh-CN" dirty="0"/>
          </a:p>
          <a:p>
            <a:pPr marL="285750" indent="-285750" algn="just">
              <a:lnSpc>
                <a:spcPct val="150000"/>
              </a:lnSpc>
              <a:buFont typeface="Wingdings" panose="05000000000000000000" pitchFamily="2" charset="2"/>
              <a:buChar char="Ø"/>
            </a:pPr>
            <a:r>
              <a:rPr lang="en-US" altLang="zh-CN" dirty="0"/>
              <a:t>OpenAI</a:t>
            </a:r>
            <a:r>
              <a:rPr lang="zh-CN" altLang="en-US" dirty="0"/>
              <a:t>的工程师们发现，现有评估体系存在致命漏洞：</a:t>
            </a:r>
            <a:endParaRPr lang="en-US" altLang="zh-CN" dirty="0"/>
          </a:p>
          <a:p>
            <a:pPr marL="742950" lvl="1" indent="-285750" algn="just">
              <a:lnSpc>
                <a:spcPct val="150000"/>
              </a:lnSpc>
              <a:buFont typeface="Wingdings" panose="05000000000000000000" pitchFamily="2" charset="2"/>
              <a:buChar char="p"/>
            </a:pPr>
            <a:r>
              <a:rPr lang="zh-CN" altLang="en-US" dirty="0"/>
              <a:t>准确率指标变相鼓励“蒙答案”</a:t>
            </a:r>
            <a:endParaRPr lang="en-US" altLang="zh-CN" dirty="0"/>
          </a:p>
          <a:p>
            <a:pPr marL="742950" lvl="1" indent="-285750" algn="just">
              <a:lnSpc>
                <a:spcPct val="150000"/>
              </a:lnSpc>
              <a:buFont typeface="Wingdings" panose="05000000000000000000" pitchFamily="2" charset="2"/>
              <a:buChar char="p"/>
            </a:pPr>
            <a:r>
              <a:rPr lang="zh-CN" altLang="en-US" dirty="0"/>
              <a:t>弃权回答直接判负分</a:t>
            </a:r>
            <a:endParaRPr lang="en-US" altLang="zh-CN" dirty="0"/>
          </a:p>
          <a:p>
            <a:pPr marL="742950" lvl="1" indent="-285750" algn="just">
              <a:lnSpc>
                <a:spcPct val="150000"/>
              </a:lnSpc>
              <a:buFont typeface="Wingdings" panose="05000000000000000000" pitchFamily="2" charset="2"/>
              <a:buChar char="p"/>
            </a:pPr>
            <a:r>
              <a:rPr lang="zh-CN" altLang="en-US" dirty="0"/>
              <a:t>错误答案比沉默更有利</a:t>
            </a:r>
            <a:endParaRPr lang="en-US" altLang="zh-CN" dirty="0"/>
          </a:p>
        </p:txBody>
      </p:sp>
      <p:pic>
        <p:nvPicPr>
          <p:cNvPr id="3" name="图片 2">
            <a:extLst>
              <a:ext uri="{FF2B5EF4-FFF2-40B4-BE49-F238E27FC236}">
                <a16:creationId xmlns:a16="http://schemas.microsoft.com/office/drawing/2014/main" id="{20210118-5236-4409-AC55-15F29AD2A7E7}"/>
              </a:ext>
            </a:extLst>
          </p:cNvPr>
          <p:cNvPicPr>
            <a:picLocks noChangeAspect="1"/>
          </p:cNvPicPr>
          <p:nvPr/>
        </p:nvPicPr>
        <p:blipFill>
          <a:blip r:embed="rId4"/>
          <a:stretch>
            <a:fillRect/>
          </a:stretch>
        </p:blipFill>
        <p:spPr>
          <a:xfrm>
            <a:off x="7463568" y="3325730"/>
            <a:ext cx="4520183" cy="2315655"/>
          </a:xfrm>
          <a:prstGeom prst="rect">
            <a:avLst/>
          </a:prstGeom>
        </p:spPr>
      </p:pic>
      <p:sp>
        <p:nvSpPr>
          <p:cNvPr id="7" name="文本框 6">
            <a:extLst>
              <a:ext uri="{FF2B5EF4-FFF2-40B4-BE49-F238E27FC236}">
                <a16:creationId xmlns:a16="http://schemas.microsoft.com/office/drawing/2014/main" id="{7C8A77F7-3DCD-444B-A845-97B2EDFF9482}"/>
              </a:ext>
            </a:extLst>
          </p:cNvPr>
          <p:cNvSpPr txBox="1"/>
          <p:nvPr/>
        </p:nvSpPr>
        <p:spPr>
          <a:xfrm>
            <a:off x="696911" y="5066908"/>
            <a:ext cx="6588224" cy="128945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dirty="0"/>
              <a:t>这造就了</a:t>
            </a:r>
            <a:r>
              <a:rPr lang="en-US" altLang="zh-CN" dirty="0"/>
              <a:t>AI</a:t>
            </a:r>
            <a:r>
              <a:rPr lang="zh-CN" altLang="en-US" dirty="0"/>
              <a:t>界“应试奇观”：</a:t>
            </a:r>
            <a:r>
              <a:rPr lang="en-US" altLang="zh-CN" dirty="0"/>
              <a:t>2024</a:t>
            </a:r>
            <a:r>
              <a:rPr lang="zh-CN" altLang="en-US" dirty="0"/>
              <a:t>年某基准测试中，敢猜的模型比保守模型准确率高</a:t>
            </a:r>
            <a:r>
              <a:rPr lang="en-US" altLang="zh-CN" dirty="0"/>
              <a:t>15%</a:t>
            </a:r>
            <a:r>
              <a:rPr lang="zh-CN" altLang="en-US" dirty="0"/>
              <a:t>，但幻觉率暴涨</a:t>
            </a:r>
            <a:r>
              <a:rPr lang="en-US" altLang="zh-CN" dirty="0"/>
              <a:t>300%</a:t>
            </a:r>
            <a:r>
              <a:rPr lang="zh-CN" altLang="en-US" dirty="0"/>
              <a:t>。我们在用标准化考试的思维，批量生产着最会“编故事”的</a:t>
            </a:r>
            <a:r>
              <a:rPr lang="en-US" altLang="zh-CN" dirty="0"/>
              <a:t>AI</a:t>
            </a:r>
            <a:r>
              <a:rPr lang="zh-CN" altLang="en-US" dirty="0"/>
              <a:t>。</a:t>
            </a:r>
          </a:p>
        </p:txBody>
      </p:sp>
    </p:spTree>
    <p:custDataLst>
      <p:tags r:id="rId1"/>
    </p:custDataLst>
    <p:extLst>
      <p:ext uri="{BB962C8B-B14F-4D97-AF65-F5344CB8AC3E}">
        <p14:creationId xmlns:p14="http://schemas.microsoft.com/office/powerpoint/2010/main" val="355420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DD44787-1F93-7749-64D0-A5478333F8D8}"/>
              </a:ext>
            </a:extLst>
          </p:cNvPr>
          <p:cNvSpPr txBox="1"/>
          <p:nvPr>
            <p:custDataLst>
              <p:tags r:id="rId2"/>
            </p:custDataLst>
          </p:nvPr>
        </p:nvSpPr>
        <p:spPr>
          <a:xfrm>
            <a:off x="1375317" y="1839332"/>
            <a:ext cx="9753600" cy="2143125"/>
          </a:xfrm>
          <a:prstGeom prst="rect">
            <a:avLst/>
          </a:prstGeom>
          <a:noFill/>
        </p:spPr>
        <p:txBody>
          <a:bodyPr vert="horz" wrap="square" rtlCol="0" anchor="ctr" anchorCtr="0">
            <a:noAutofit/>
          </a:bodyPr>
          <a:lstStyle/>
          <a:p>
            <a:pPr algn="ctr">
              <a:lnSpc>
                <a:spcPct val="150000"/>
              </a:lnSpc>
            </a:pPr>
            <a:r>
              <a:rPr lang="zh-CN" altLang="en-US" sz="2800" b="1" dirty="0"/>
              <a:t>课堂互动：为了让</a:t>
            </a:r>
            <a:r>
              <a:rPr lang="en-US" altLang="zh-CN" sz="2800" b="1" dirty="0"/>
              <a:t>AI</a:t>
            </a:r>
            <a:r>
              <a:rPr lang="zh-CN" altLang="en-US" sz="2800" b="1" dirty="0"/>
              <a:t>“不说谎”，你有什么好的建议？</a:t>
            </a:r>
            <a:endParaRPr lang="en-US" altLang="zh-CN" sz="2800" b="1" dirty="0"/>
          </a:p>
        </p:txBody>
      </p:sp>
      <p:sp>
        <p:nvSpPr>
          <p:cNvPr id="14" name="圆角矩形 13">
            <a:extLst>
              <a:ext uri="{FF2B5EF4-FFF2-40B4-BE49-F238E27FC236}">
                <a16:creationId xmlns:a16="http://schemas.microsoft.com/office/drawing/2014/main" id="{781C1BF5-84CC-723F-C4B2-98568D6B0282}"/>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2" name="组合 11">
            <a:extLst>
              <a:ext uri="{FF2B5EF4-FFF2-40B4-BE49-F238E27FC236}">
                <a16:creationId xmlns:a16="http://schemas.microsoft.com/office/drawing/2014/main" id="{D01FACF0-939B-509E-4739-35DA202153B1}"/>
              </a:ext>
            </a:extLst>
          </p:cNvPr>
          <p:cNvGrpSpPr/>
          <p:nvPr>
            <p:custDataLst>
              <p:tags r:id="rId4"/>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506C0F13-89F0-AAF6-BA74-2C824485DA67}"/>
                </a:ext>
              </a:extLst>
            </p:cNvPr>
            <p:cNvSpPr/>
            <p:nvPr>
              <p:custDataLst>
                <p:tags r:id="rId6"/>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D0DB65AF-7BF5-C6C6-E95F-7D9A9B2527F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3E63EA5B-8FC1-717D-6787-BF56454162F2}"/>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ADD0EF7D-D326-EE8F-8631-AAA8606B31FE}"/>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F37B9285-EFAD-5EE0-5CBB-7D1EF3734EC1}"/>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37241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4" name="文本框 3">
            <a:extLst>
              <a:ext uri="{FF2B5EF4-FFF2-40B4-BE49-F238E27FC236}">
                <a16:creationId xmlns:a16="http://schemas.microsoft.com/office/drawing/2014/main" id="{75F325B5-33DB-420D-A9A0-E51E3F1DA100}"/>
              </a:ext>
            </a:extLst>
          </p:cNvPr>
          <p:cNvSpPr txBox="1"/>
          <p:nvPr/>
        </p:nvSpPr>
        <p:spPr>
          <a:xfrm>
            <a:off x="899255" y="1075435"/>
            <a:ext cx="11141291" cy="3673570"/>
          </a:xfrm>
          <a:prstGeom prst="rect">
            <a:avLst/>
          </a:prstGeom>
          <a:noFill/>
        </p:spPr>
        <p:txBody>
          <a:bodyPr wrap="square" rtlCol="0">
            <a:spAutoFit/>
          </a:bodyPr>
          <a:lstStyle/>
          <a:p>
            <a:pPr algn="just">
              <a:lnSpc>
                <a:spcPct val="200000"/>
              </a:lnSpc>
            </a:pPr>
            <a:endParaRPr lang="en-US" altLang="zh-CN" sz="2400" dirty="0"/>
          </a:p>
          <a:p>
            <a:pPr algn="just">
              <a:lnSpc>
                <a:spcPct val="200000"/>
              </a:lnSpc>
            </a:pPr>
            <a:r>
              <a:rPr lang="en-US" altLang="zh-CN" sz="2400" b="1" dirty="0"/>
              <a:t>OpenAI</a:t>
            </a:r>
            <a:r>
              <a:rPr lang="zh-CN" altLang="en-US" sz="2400" b="1" dirty="0"/>
              <a:t>给的建议：</a:t>
            </a:r>
            <a:endParaRPr lang="en-US" altLang="zh-CN" sz="2400" b="1" dirty="0"/>
          </a:p>
          <a:p>
            <a:pPr marL="800100" lvl="1" indent="-342900" algn="just">
              <a:lnSpc>
                <a:spcPct val="200000"/>
              </a:lnSpc>
              <a:buFont typeface="+mj-lt"/>
              <a:buAutoNum type="arabicPeriod"/>
            </a:pPr>
            <a:r>
              <a:rPr lang="zh-CN" altLang="en-US" sz="2400" dirty="0"/>
              <a:t>给</a:t>
            </a:r>
            <a:r>
              <a:rPr lang="en-US" altLang="zh-CN" sz="2400" dirty="0"/>
              <a:t>AI</a:t>
            </a:r>
            <a:r>
              <a:rPr lang="zh-CN" altLang="en-US" sz="2400" dirty="0"/>
              <a:t>设置“置信度阈值”红灯区</a:t>
            </a:r>
            <a:endParaRPr lang="en-US" altLang="zh-CN" sz="2400" dirty="0"/>
          </a:p>
          <a:p>
            <a:pPr marL="800100" lvl="1" indent="-342900" algn="just">
              <a:lnSpc>
                <a:spcPct val="200000"/>
              </a:lnSpc>
              <a:buFont typeface="+mj-lt"/>
              <a:buAutoNum type="arabicPeriod"/>
            </a:pPr>
            <a:r>
              <a:rPr lang="zh-CN" altLang="en-US" sz="2400" dirty="0"/>
              <a:t>建立“存疑答案”的特殊标记体系</a:t>
            </a:r>
            <a:endParaRPr lang="en-US" altLang="zh-CN" sz="2400" dirty="0"/>
          </a:p>
          <a:p>
            <a:pPr marL="800100" lvl="1" indent="-342900" algn="just">
              <a:lnSpc>
                <a:spcPct val="200000"/>
              </a:lnSpc>
              <a:buFont typeface="+mj-lt"/>
              <a:buAutoNum type="arabicPeriod"/>
            </a:pPr>
            <a:r>
              <a:rPr lang="zh-CN" altLang="en-US" sz="2400" dirty="0"/>
              <a:t>用户有权查看推理链完整度</a:t>
            </a:r>
            <a:endParaRPr lang="en-US" altLang="zh-CN" sz="2400" dirty="0"/>
          </a:p>
        </p:txBody>
      </p:sp>
    </p:spTree>
    <p:custDataLst>
      <p:tags r:id="rId1"/>
    </p:custDataLst>
    <p:extLst>
      <p:ext uri="{BB962C8B-B14F-4D97-AF65-F5344CB8AC3E}">
        <p14:creationId xmlns:p14="http://schemas.microsoft.com/office/powerpoint/2010/main" val="2946972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a:p>
            <a:endParaRPr lang="zh-CN" altLang="en-US" dirty="0">
              <a:solidFill>
                <a:schemeClr val="accent1"/>
              </a:solidFill>
            </a:endParaRPr>
          </a:p>
        </p:txBody>
      </p:sp>
      <p:sp>
        <p:nvSpPr>
          <p:cNvPr id="15" name="文本框 14">
            <a:extLst>
              <a:ext uri="{FF2B5EF4-FFF2-40B4-BE49-F238E27FC236}">
                <a16:creationId xmlns:a16="http://schemas.microsoft.com/office/drawing/2014/main" id="{547B0E67-55A9-45E1-A225-1623364FDE0D}"/>
              </a:ext>
            </a:extLst>
          </p:cNvPr>
          <p:cNvSpPr txBox="1"/>
          <p:nvPr/>
        </p:nvSpPr>
        <p:spPr>
          <a:xfrm>
            <a:off x="696911" y="1774065"/>
            <a:ext cx="531966" cy="378565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000" b="1" dirty="0"/>
              <a:t>人工智能经济学的系统分类</a:t>
            </a:r>
          </a:p>
        </p:txBody>
      </p:sp>
      <p:sp>
        <p:nvSpPr>
          <p:cNvPr id="2" name="矩形: 圆角 1">
            <a:extLst>
              <a:ext uri="{FF2B5EF4-FFF2-40B4-BE49-F238E27FC236}">
                <a16:creationId xmlns:a16="http://schemas.microsoft.com/office/drawing/2014/main" id="{3224019D-97B4-4175-A820-3C380CA6E924}"/>
              </a:ext>
            </a:extLst>
          </p:cNvPr>
          <p:cNvSpPr/>
          <p:nvPr/>
        </p:nvSpPr>
        <p:spPr>
          <a:xfrm>
            <a:off x="2152532" y="1257482"/>
            <a:ext cx="3305470" cy="48843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a:t>AI</a:t>
            </a:r>
            <a:r>
              <a:rPr lang="zh-CN" altLang="en-US" b="1"/>
              <a:t>作为思想实验的经济学</a:t>
            </a:r>
            <a:endParaRPr lang="zh-CN" altLang="en-US" b="1" dirty="0"/>
          </a:p>
        </p:txBody>
      </p:sp>
      <p:sp>
        <p:nvSpPr>
          <p:cNvPr id="7" name="矩形: 圆角 6">
            <a:extLst>
              <a:ext uri="{FF2B5EF4-FFF2-40B4-BE49-F238E27FC236}">
                <a16:creationId xmlns:a16="http://schemas.microsoft.com/office/drawing/2014/main" id="{2B1CCFD0-020E-49CD-82F0-2DFD3E701F21}"/>
              </a:ext>
            </a:extLst>
          </p:cNvPr>
          <p:cNvSpPr/>
          <p:nvPr/>
        </p:nvSpPr>
        <p:spPr>
          <a:xfrm>
            <a:off x="2152532" y="2247550"/>
            <a:ext cx="3305470" cy="48843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r>
              <a:rPr lang="zh-CN" altLang="en-US" b="1" dirty="0"/>
              <a:t>作为分析工具的经济学</a:t>
            </a:r>
          </a:p>
        </p:txBody>
      </p:sp>
      <p:sp>
        <p:nvSpPr>
          <p:cNvPr id="9" name="矩形: 圆角 8">
            <a:extLst>
              <a:ext uri="{FF2B5EF4-FFF2-40B4-BE49-F238E27FC236}">
                <a16:creationId xmlns:a16="http://schemas.microsoft.com/office/drawing/2014/main" id="{A680AEBB-8475-48DC-A4FC-06823C82A24C}"/>
              </a:ext>
            </a:extLst>
          </p:cNvPr>
          <p:cNvSpPr/>
          <p:nvPr/>
        </p:nvSpPr>
        <p:spPr>
          <a:xfrm>
            <a:off x="2152532" y="3422673"/>
            <a:ext cx="3305470" cy="48843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以机器学习为核心的经济学</a:t>
            </a:r>
          </a:p>
        </p:txBody>
      </p:sp>
      <p:sp>
        <p:nvSpPr>
          <p:cNvPr id="10" name="矩形: 圆角 9">
            <a:extLst>
              <a:ext uri="{FF2B5EF4-FFF2-40B4-BE49-F238E27FC236}">
                <a16:creationId xmlns:a16="http://schemas.microsoft.com/office/drawing/2014/main" id="{7688311E-5E18-4F29-955A-702CBC0BDBF2}"/>
              </a:ext>
            </a:extLst>
          </p:cNvPr>
          <p:cNvSpPr/>
          <p:nvPr/>
        </p:nvSpPr>
        <p:spPr>
          <a:xfrm>
            <a:off x="2152532" y="4555422"/>
            <a:ext cx="3305470" cy="48843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r>
              <a:rPr lang="zh-CN" altLang="en-US" b="1" dirty="0"/>
              <a:t>作为分析对象的经济学</a:t>
            </a:r>
          </a:p>
        </p:txBody>
      </p:sp>
      <p:sp>
        <p:nvSpPr>
          <p:cNvPr id="11" name="矩形: 圆角 10">
            <a:extLst>
              <a:ext uri="{FF2B5EF4-FFF2-40B4-BE49-F238E27FC236}">
                <a16:creationId xmlns:a16="http://schemas.microsoft.com/office/drawing/2014/main" id="{15471EA3-EA4F-4FF1-AECF-548900145394}"/>
              </a:ext>
            </a:extLst>
          </p:cNvPr>
          <p:cNvSpPr/>
          <p:nvPr/>
        </p:nvSpPr>
        <p:spPr>
          <a:xfrm>
            <a:off x="2152532" y="5730545"/>
            <a:ext cx="3305470" cy="48843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以智能合约为内容的经济学</a:t>
            </a:r>
          </a:p>
        </p:txBody>
      </p:sp>
      <p:sp>
        <p:nvSpPr>
          <p:cNvPr id="12" name="Rectangle 3">
            <a:extLst>
              <a:ext uri="{FF2B5EF4-FFF2-40B4-BE49-F238E27FC236}">
                <a16:creationId xmlns:a16="http://schemas.microsoft.com/office/drawing/2014/main" id="{776840B3-AC16-4979-B165-4CE55E18E684}"/>
              </a:ext>
            </a:extLst>
          </p:cNvPr>
          <p:cNvSpPr>
            <a:spLocks noChangeArrowheads="1"/>
          </p:cNvSpPr>
          <p:nvPr/>
        </p:nvSpPr>
        <p:spPr bwMode="auto">
          <a:xfrm>
            <a:off x="6240106" y="1108163"/>
            <a:ext cx="4772450" cy="78707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提供符合经济学假设的模拟环境</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检验经济理论有效性</a:t>
            </a:r>
            <a:endParaRPr lang="zh-CN" altLang="zh-CN" sz="1400" dirty="0">
              <a:latin typeface="Arial" panose="020B0604020202020204" pitchFamily="34" charset="0"/>
            </a:endParaRPr>
          </a:p>
        </p:txBody>
      </p:sp>
      <p:sp>
        <p:nvSpPr>
          <p:cNvPr id="13" name="Rectangle 3">
            <a:extLst>
              <a:ext uri="{FF2B5EF4-FFF2-40B4-BE49-F238E27FC236}">
                <a16:creationId xmlns:a16="http://schemas.microsoft.com/office/drawing/2014/main" id="{7D027F6F-97D3-4F33-9FF3-E4BEB10D7641}"/>
              </a:ext>
            </a:extLst>
          </p:cNvPr>
          <p:cNvSpPr>
            <a:spLocks noChangeArrowheads="1"/>
          </p:cNvSpPr>
          <p:nvPr/>
        </p:nvSpPr>
        <p:spPr bwMode="auto">
          <a:xfrm>
            <a:off x="6240108" y="2098231"/>
            <a:ext cx="4772450" cy="78707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结合计量经济学 → 应对大数据挑战</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采集非结构化数据（语音、图像）转为可用数据</a:t>
            </a:r>
            <a:endParaRPr lang="zh-CN" altLang="zh-CN" sz="1400" dirty="0">
              <a:latin typeface="Arial" panose="020B0604020202020204" pitchFamily="34" charset="0"/>
            </a:endParaRPr>
          </a:p>
        </p:txBody>
      </p:sp>
      <p:sp>
        <p:nvSpPr>
          <p:cNvPr id="14" name="Rectangle 3">
            <a:extLst>
              <a:ext uri="{FF2B5EF4-FFF2-40B4-BE49-F238E27FC236}">
                <a16:creationId xmlns:a16="http://schemas.microsoft.com/office/drawing/2014/main" id="{2A926539-5475-427B-9E61-5DDEFE9148F1}"/>
              </a:ext>
            </a:extLst>
          </p:cNvPr>
          <p:cNvSpPr>
            <a:spLocks noChangeArrowheads="1"/>
          </p:cNvSpPr>
          <p:nvPr/>
        </p:nvSpPr>
        <p:spPr bwMode="auto">
          <a:xfrm>
            <a:off x="6240108" y="3068330"/>
            <a:ext cx="4772450" cy="119712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分析预测经济趋势</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提高预测准确性</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支持政策科学决策</a:t>
            </a:r>
            <a:endParaRPr lang="zh-CN" altLang="zh-CN" sz="1400" dirty="0">
              <a:latin typeface="Arial" panose="020B0604020202020204" pitchFamily="34" charset="0"/>
            </a:endParaRPr>
          </a:p>
        </p:txBody>
      </p:sp>
      <p:sp>
        <p:nvSpPr>
          <p:cNvPr id="16" name="Rectangle 3">
            <a:extLst>
              <a:ext uri="{FF2B5EF4-FFF2-40B4-BE49-F238E27FC236}">
                <a16:creationId xmlns:a16="http://schemas.microsoft.com/office/drawing/2014/main" id="{14ACA59B-CC24-4B56-8715-329081A14EB3}"/>
              </a:ext>
            </a:extLst>
          </p:cNvPr>
          <p:cNvSpPr>
            <a:spLocks noChangeArrowheads="1"/>
          </p:cNvSpPr>
          <p:nvPr/>
        </p:nvSpPr>
        <p:spPr bwMode="auto">
          <a:xfrm>
            <a:off x="6240108" y="4406103"/>
            <a:ext cx="4772450" cy="78707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研究</a:t>
            </a:r>
            <a:r>
              <a:rPr lang="en-US" altLang="zh-CN" sz="1600" dirty="0">
                <a:latin typeface="Arial" panose="020B0604020202020204" pitchFamily="34" charset="0"/>
              </a:rPr>
              <a:t>AI</a:t>
            </a:r>
            <a:r>
              <a:rPr lang="zh-CN" altLang="en-US" sz="1600" dirty="0">
                <a:latin typeface="Arial" panose="020B0604020202020204" pitchFamily="34" charset="0"/>
              </a:rPr>
              <a:t>作为通用技术的经济影响</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涉及增长、分配、竞争、就业等领域</a:t>
            </a:r>
            <a:endParaRPr lang="zh-CN" altLang="zh-CN" sz="1400" dirty="0">
              <a:latin typeface="Arial" panose="020B0604020202020204" pitchFamily="34" charset="0"/>
            </a:endParaRPr>
          </a:p>
        </p:txBody>
      </p:sp>
      <p:sp>
        <p:nvSpPr>
          <p:cNvPr id="17" name="Rectangle 3">
            <a:extLst>
              <a:ext uri="{FF2B5EF4-FFF2-40B4-BE49-F238E27FC236}">
                <a16:creationId xmlns:a16="http://schemas.microsoft.com/office/drawing/2014/main" id="{8E3050A7-C295-4C16-8689-86855F06F476}"/>
              </a:ext>
            </a:extLst>
          </p:cNvPr>
          <p:cNvSpPr>
            <a:spLocks noChangeArrowheads="1"/>
          </p:cNvSpPr>
          <p:nvPr/>
        </p:nvSpPr>
        <p:spPr bwMode="auto">
          <a:xfrm>
            <a:off x="6240107" y="5581226"/>
            <a:ext cx="4772449" cy="78707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基于区块链实现交易自动化、去中心化</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降低成本、提升效率、安全性</a:t>
            </a:r>
            <a:endParaRPr lang="zh-CN" altLang="zh-CN" sz="1400" dirty="0">
              <a:latin typeface="Arial" panose="020B0604020202020204" pitchFamily="34" charset="0"/>
            </a:endParaRPr>
          </a:p>
        </p:txBody>
      </p:sp>
      <p:cxnSp>
        <p:nvCxnSpPr>
          <p:cNvPr id="4" name="连接符: 肘形 3">
            <a:extLst>
              <a:ext uri="{FF2B5EF4-FFF2-40B4-BE49-F238E27FC236}">
                <a16:creationId xmlns:a16="http://schemas.microsoft.com/office/drawing/2014/main" id="{AC066A2B-7CE8-44D9-B9D8-23E01183AF3E}"/>
              </a:ext>
            </a:extLst>
          </p:cNvPr>
          <p:cNvCxnSpPr>
            <a:stCxn id="15" idx="3"/>
            <a:endCxn id="2" idx="1"/>
          </p:cNvCxnSpPr>
          <p:nvPr/>
        </p:nvCxnSpPr>
        <p:spPr>
          <a:xfrm flipV="1">
            <a:off x="1228877" y="1501701"/>
            <a:ext cx="923655" cy="216519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连接符: 肘形 17">
            <a:extLst>
              <a:ext uri="{FF2B5EF4-FFF2-40B4-BE49-F238E27FC236}">
                <a16:creationId xmlns:a16="http://schemas.microsoft.com/office/drawing/2014/main" id="{D0C90850-C185-43B8-BF34-DB19D97A9F5D}"/>
              </a:ext>
            </a:extLst>
          </p:cNvPr>
          <p:cNvCxnSpPr>
            <a:stCxn id="15" idx="3"/>
            <a:endCxn id="7" idx="1"/>
          </p:cNvCxnSpPr>
          <p:nvPr/>
        </p:nvCxnSpPr>
        <p:spPr>
          <a:xfrm flipV="1">
            <a:off x="1228877" y="2491769"/>
            <a:ext cx="923655" cy="117512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连接符: 肘形 19">
            <a:extLst>
              <a:ext uri="{FF2B5EF4-FFF2-40B4-BE49-F238E27FC236}">
                <a16:creationId xmlns:a16="http://schemas.microsoft.com/office/drawing/2014/main" id="{1B5E5D86-E5DC-4914-B055-1024947A3238}"/>
              </a:ext>
            </a:extLst>
          </p:cNvPr>
          <p:cNvCxnSpPr>
            <a:stCxn id="15" idx="3"/>
            <a:endCxn id="9" idx="1"/>
          </p:cNvCxnSpPr>
          <p:nvPr/>
        </p:nvCxnSpPr>
        <p:spPr>
          <a:xfrm>
            <a:off x="1228877" y="3666891"/>
            <a:ext cx="923655" cy="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连接符: 肘形 21">
            <a:extLst>
              <a:ext uri="{FF2B5EF4-FFF2-40B4-BE49-F238E27FC236}">
                <a16:creationId xmlns:a16="http://schemas.microsoft.com/office/drawing/2014/main" id="{41495033-FEDE-44F0-B4CD-0F25887B0BFE}"/>
              </a:ext>
            </a:extLst>
          </p:cNvPr>
          <p:cNvCxnSpPr>
            <a:stCxn id="15" idx="3"/>
            <a:endCxn id="10" idx="1"/>
          </p:cNvCxnSpPr>
          <p:nvPr/>
        </p:nvCxnSpPr>
        <p:spPr>
          <a:xfrm>
            <a:off x="1228877" y="3666891"/>
            <a:ext cx="923655" cy="113275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连接符: 肘形 23">
            <a:extLst>
              <a:ext uri="{FF2B5EF4-FFF2-40B4-BE49-F238E27FC236}">
                <a16:creationId xmlns:a16="http://schemas.microsoft.com/office/drawing/2014/main" id="{79A1BDFF-65A4-4B1A-A774-E1901E64C581}"/>
              </a:ext>
            </a:extLst>
          </p:cNvPr>
          <p:cNvCxnSpPr>
            <a:stCxn id="15" idx="3"/>
            <a:endCxn id="11" idx="1"/>
          </p:cNvCxnSpPr>
          <p:nvPr/>
        </p:nvCxnSpPr>
        <p:spPr>
          <a:xfrm>
            <a:off x="1228877" y="3666891"/>
            <a:ext cx="923655" cy="230787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a:extLst>
              <a:ext uri="{FF2B5EF4-FFF2-40B4-BE49-F238E27FC236}">
                <a16:creationId xmlns:a16="http://schemas.microsoft.com/office/drawing/2014/main" id="{ED561AC3-F836-4EA0-A65D-8EE7997DB1E7}"/>
              </a:ext>
            </a:extLst>
          </p:cNvPr>
          <p:cNvCxnSpPr>
            <a:stCxn id="2" idx="3"/>
            <a:endCxn id="12" idx="1"/>
          </p:cNvCxnSpPr>
          <p:nvPr/>
        </p:nvCxnSpPr>
        <p:spPr>
          <a:xfrm>
            <a:off x="5458002" y="1501701"/>
            <a:ext cx="7821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直接箭头连接符 33">
            <a:extLst>
              <a:ext uri="{FF2B5EF4-FFF2-40B4-BE49-F238E27FC236}">
                <a16:creationId xmlns:a16="http://schemas.microsoft.com/office/drawing/2014/main" id="{5E089A81-2786-4764-8090-F132766B97A3}"/>
              </a:ext>
            </a:extLst>
          </p:cNvPr>
          <p:cNvCxnSpPr>
            <a:cxnSpLocks/>
            <a:stCxn id="7" idx="3"/>
            <a:endCxn id="13" idx="1"/>
          </p:cNvCxnSpPr>
          <p:nvPr/>
        </p:nvCxnSpPr>
        <p:spPr>
          <a:xfrm>
            <a:off x="5458002" y="2491769"/>
            <a:ext cx="7821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直接箭头连接符 38">
            <a:extLst>
              <a:ext uri="{FF2B5EF4-FFF2-40B4-BE49-F238E27FC236}">
                <a16:creationId xmlns:a16="http://schemas.microsoft.com/office/drawing/2014/main" id="{4C6ABC96-8092-417E-96D4-BB0B0C7C194D}"/>
              </a:ext>
            </a:extLst>
          </p:cNvPr>
          <p:cNvCxnSpPr>
            <a:stCxn id="9" idx="3"/>
            <a:endCxn id="14" idx="1"/>
          </p:cNvCxnSpPr>
          <p:nvPr/>
        </p:nvCxnSpPr>
        <p:spPr>
          <a:xfrm>
            <a:off x="5458002" y="3666892"/>
            <a:ext cx="7821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直接箭头连接符 40">
            <a:extLst>
              <a:ext uri="{FF2B5EF4-FFF2-40B4-BE49-F238E27FC236}">
                <a16:creationId xmlns:a16="http://schemas.microsoft.com/office/drawing/2014/main" id="{F50F8839-29D6-4F50-A299-206D8B1E014E}"/>
              </a:ext>
            </a:extLst>
          </p:cNvPr>
          <p:cNvCxnSpPr>
            <a:stCxn id="10" idx="3"/>
            <a:endCxn id="16" idx="1"/>
          </p:cNvCxnSpPr>
          <p:nvPr/>
        </p:nvCxnSpPr>
        <p:spPr>
          <a:xfrm>
            <a:off x="5458002" y="4799641"/>
            <a:ext cx="7821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a:extLst>
              <a:ext uri="{FF2B5EF4-FFF2-40B4-BE49-F238E27FC236}">
                <a16:creationId xmlns:a16="http://schemas.microsoft.com/office/drawing/2014/main" id="{E2238713-526F-4E77-B7D1-D244C1B052D5}"/>
              </a:ext>
            </a:extLst>
          </p:cNvPr>
          <p:cNvCxnSpPr>
            <a:stCxn id="11" idx="3"/>
            <a:endCxn id="17" idx="1"/>
          </p:cNvCxnSpPr>
          <p:nvPr/>
        </p:nvCxnSpPr>
        <p:spPr>
          <a:xfrm>
            <a:off x="5458002" y="5974764"/>
            <a:ext cx="78210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2552417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人工智能经济学的研究内容、系统分类与研究方法</a:t>
            </a:r>
          </a:p>
        </p:txBody>
      </p:sp>
      <p:sp>
        <p:nvSpPr>
          <p:cNvPr id="2" name="矩形: 圆角 1">
            <a:extLst>
              <a:ext uri="{FF2B5EF4-FFF2-40B4-BE49-F238E27FC236}">
                <a16:creationId xmlns:a16="http://schemas.microsoft.com/office/drawing/2014/main" id="{061623B9-9B61-4C81-A059-62A3E96ED1C9}"/>
              </a:ext>
            </a:extLst>
          </p:cNvPr>
          <p:cNvSpPr/>
          <p:nvPr/>
        </p:nvSpPr>
        <p:spPr>
          <a:xfrm>
            <a:off x="3163484" y="1025207"/>
            <a:ext cx="6042990" cy="477078"/>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800" b="1" dirty="0">
                <a:latin typeface="Arial" panose="020B0604020202020204" pitchFamily="34" charset="0"/>
              </a:rPr>
              <a:t>AI</a:t>
            </a:r>
            <a:r>
              <a:rPr lang="zh-CN" altLang="en-US" sz="1800" b="1" dirty="0">
                <a:latin typeface="Arial" panose="020B0604020202020204" pitchFamily="34" charset="0"/>
              </a:rPr>
              <a:t>经济学研究方法 </a:t>
            </a:r>
            <a:r>
              <a:rPr lang="en-US" altLang="zh-CN" sz="1800" b="1" dirty="0">
                <a:latin typeface="Arial" panose="020B0604020202020204" pitchFamily="34" charset="0"/>
              </a:rPr>
              <a:t>= </a:t>
            </a:r>
            <a:r>
              <a:rPr lang="zh-CN" altLang="en-US" sz="1800" b="1" dirty="0">
                <a:latin typeface="Arial" panose="020B0604020202020204" pitchFamily="34" charset="0"/>
              </a:rPr>
              <a:t>传统经济学方法 </a:t>
            </a:r>
            <a:r>
              <a:rPr lang="en-US" altLang="zh-CN" sz="1800" b="1" dirty="0">
                <a:latin typeface="Arial" panose="020B0604020202020204" pitchFamily="34" charset="0"/>
              </a:rPr>
              <a:t>+ AI</a:t>
            </a:r>
            <a:r>
              <a:rPr lang="zh-CN" altLang="en-US" sz="1800" b="1" dirty="0">
                <a:latin typeface="Arial" panose="020B0604020202020204" pitchFamily="34" charset="0"/>
              </a:rPr>
              <a:t>时代新应用</a:t>
            </a:r>
            <a:endParaRPr lang="en-US" altLang="zh-CN" sz="1800" b="1" dirty="0">
              <a:latin typeface="Arial" panose="020B0604020202020204" pitchFamily="34" charset="0"/>
            </a:endParaRPr>
          </a:p>
        </p:txBody>
      </p:sp>
      <p:sp>
        <p:nvSpPr>
          <p:cNvPr id="3" name="矩形 2">
            <a:extLst>
              <a:ext uri="{FF2B5EF4-FFF2-40B4-BE49-F238E27FC236}">
                <a16:creationId xmlns:a16="http://schemas.microsoft.com/office/drawing/2014/main" id="{DC2898A2-3E1A-4A14-A654-2FE656C3AAE3}"/>
              </a:ext>
            </a:extLst>
          </p:cNvPr>
          <p:cNvSpPr/>
          <p:nvPr/>
        </p:nvSpPr>
        <p:spPr>
          <a:xfrm>
            <a:off x="713951" y="1851518"/>
            <a:ext cx="1533466" cy="44877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t>实验研究法</a:t>
            </a:r>
            <a:endParaRPr lang="zh-CN" altLang="en-US" dirty="0"/>
          </a:p>
        </p:txBody>
      </p:sp>
      <p:sp>
        <p:nvSpPr>
          <p:cNvPr id="7" name="矩形 6">
            <a:extLst>
              <a:ext uri="{FF2B5EF4-FFF2-40B4-BE49-F238E27FC236}">
                <a16:creationId xmlns:a16="http://schemas.microsoft.com/office/drawing/2014/main" id="{C63F9729-9BCC-4A5C-9ADC-155267BAD578}"/>
              </a:ext>
            </a:extLst>
          </p:cNvPr>
          <p:cNvSpPr/>
          <p:nvPr/>
        </p:nvSpPr>
        <p:spPr>
          <a:xfrm>
            <a:off x="3710830" y="1851518"/>
            <a:ext cx="1533466" cy="44877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调查研究法</a:t>
            </a:r>
          </a:p>
        </p:txBody>
      </p:sp>
      <p:sp>
        <p:nvSpPr>
          <p:cNvPr id="9" name="矩形 8">
            <a:extLst>
              <a:ext uri="{FF2B5EF4-FFF2-40B4-BE49-F238E27FC236}">
                <a16:creationId xmlns:a16="http://schemas.microsoft.com/office/drawing/2014/main" id="{EB91C163-F7FD-48A8-AF58-B2EAFFFF1CB5}"/>
              </a:ext>
            </a:extLst>
          </p:cNvPr>
          <p:cNvSpPr/>
          <p:nvPr/>
        </p:nvSpPr>
        <p:spPr>
          <a:xfrm>
            <a:off x="6770186" y="1851518"/>
            <a:ext cx="1533466" cy="44877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案例研究法</a:t>
            </a:r>
          </a:p>
        </p:txBody>
      </p:sp>
      <p:sp>
        <p:nvSpPr>
          <p:cNvPr id="10" name="矩形 9">
            <a:extLst>
              <a:ext uri="{FF2B5EF4-FFF2-40B4-BE49-F238E27FC236}">
                <a16:creationId xmlns:a16="http://schemas.microsoft.com/office/drawing/2014/main" id="{554A30C2-A91C-48A4-BBB3-FC3BF9AB1300}"/>
              </a:ext>
            </a:extLst>
          </p:cNvPr>
          <p:cNvSpPr/>
          <p:nvPr/>
        </p:nvSpPr>
        <p:spPr>
          <a:xfrm>
            <a:off x="9863626" y="1851518"/>
            <a:ext cx="1533466" cy="44877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数学建模法</a:t>
            </a:r>
          </a:p>
        </p:txBody>
      </p:sp>
      <p:sp>
        <p:nvSpPr>
          <p:cNvPr id="11" name="Rectangle 3">
            <a:extLst>
              <a:ext uri="{FF2B5EF4-FFF2-40B4-BE49-F238E27FC236}">
                <a16:creationId xmlns:a16="http://schemas.microsoft.com/office/drawing/2014/main" id="{E219AEF8-4454-4580-A316-6B4015600694}"/>
              </a:ext>
            </a:extLst>
          </p:cNvPr>
          <p:cNvSpPr>
            <a:spLocks noChangeArrowheads="1"/>
          </p:cNvSpPr>
          <p:nvPr/>
        </p:nvSpPr>
        <p:spPr bwMode="auto">
          <a:xfrm>
            <a:off x="187419" y="2841678"/>
            <a:ext cx="2587947" cy="2951449"/>
          </a:xfrm>
          <a:prstGeom prst="rect">
            <a:avLst/>
          </a:prstGeom>
          <a:noFill/>
          <a:ln w="19050">
            <a:solidFill>
              <a:srgbClr val="AE282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基于理论或假设进行有计划实验</a:t>
            </a:r>
            <a:endParaRPr lang="en-US" altLang="zh-CN" dirty="0">
              <a:latin typeface="Arial" panose="020B0604020202020204" pitchFamily="34" charset="0"/>
            </a:endParaRPr>
          </a:p>
          <a:p>
            <a:pPr marL="342900" lvl="0" indent="-342900" algn="just"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在</a:t>
            </a:r>
            <a:r>
              <a:rPr lang="en-US" altLang="zh-CN" dirty="0">
                <a:latin typeface="Arial" panose="020B0604020202020204" pitchFamily="34" charset="0"/>
              </a:rPr>
              <a:t>AI</a:t>
            </a:r>
            <a:r>
              <a:rPr lang="zh-CN" altLang="en-US" dirty="0">
                <a:latin typeface="Arial" panose="020B0604020202020204" pitchFamily="34" charset="0"/>
              </a:rPr>
              <a:t>经济学中：设计数据集、模型、评价指标</a:t>
            </a:r>
            <a:endParaRPr lang="en-US" altLang="zh-CN" dirty="0">
              <a:latin typeface="Arial" panose="020B0604020202020204" pitchFamily="34" charset="0"/>
            </a:endParaRPr>
          </a:p>
          <a:p>
            <a:pPr marL="342900" lvl="0" indent="-342900" algn="just"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验证假设或理论的有效性</a:t>
            </a:r>
            <a:endParaRPr lang="zh-CN" altLang="zh-CN" sz="1600" dirty="0">
              <a:latin typeface="Arial" panose="020B0604020202020204" pitchFamily="34" charset="0"/>
            </a:endParaRPr>
          </a:p>
        </p:txBody>
      </p:sp>
      <p:sp>
        <p:nvSpPr>
          <p:cNvPr id="12" name="Rectangle 3">
            <a:extLst>
              <a:ext uri="{FF2B5EF4-FFF2-40B4-BE49-F238E27FC236}">
                <a16:creationId xmlns:a16="http://schemas.microsoft.com/office/drawing/2014/main" id="{FAE961F6-947F-4F48-8DA3-6B4D0E62C4FD}"/>
              </a:ext>
            </a:extLst>
          </p:cNvPr>
          <p:cNvSpPr>
            <a:spLocks noChangeArrowheads="1"/>
          </p:cNvSpPr>
          <p:nvPr/>
        </p:nvSpPr>
        <p:spPr bwMode="auto">
          <a:xfrm>
            <a:off x="3011074" y="2844065"/>
            <a:ext cx="2932516" cy="1289456"/>
          </a:xfrm>
          <a:prstGeom prst="rect">
            <a:avLst/>
          </a:prstGeom>
          <a:noFill/>
          <a:ln w="19050">
            <a:solidFill>
              <a:srgbClr val="AE282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收集现实或历史数据</a:t>
            </a:r>
            <a:endParaRPr lang="en-US" altLang="zh-CN"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en-US" altLang="zh-CN" dirty="0">
                <a:latin typeface="Arial" panose="020B0604020202020204" pitchFamily="34" charset="0"/>
              </a:rPr>
              <a:t>AI</a:t>
            </a:r>
            <a:r>
              <a:rPr lang="zh-CN" altLang="en-US" dirty="0">
                <a:latin typeface="Arial" panose="020B0604020202020204" pitchFamily="34" charset="0"/>
              </a:rPr>
              <a:t>经济学中：问卷、访谈调查</a:t>
            </a:r>
            <a:r>
              <a:rPr lang="en-US" altLang="zh-CN" dirty="0">
                <a:latin typeface="Arial" panose="020B0604020202020204" pitchFamily="34" charset="0"/>
              </a:rPr>
              <a:t>AI</a:t>
            </a:r>
            <a:r>
              <a:rPr lang="zh-CN" altLang="en-US" dirty="0">
                <a:latin typeface="Arial" panose="020B0604020202020204" pitchFamily="34" charset="0"/>
              </a:rPr>
              <a:t>应用现状</a:t>
            </a:r>
            <a:endParaRPr lang="zh-CN" altLang="zh-CN" sz="1600" dirty="0">
              <a:latin typeface="Arial" panose="020B0604020202020204" pitchFamily="34" charset="0"/>
            </a:endParaRPr>
          </a:p>
        </p:txBody>
      </p:sp>
      <p:sp>
        <p:nvSpPr>
          <p:cNvPr id="13" name="Rectangle 3">
            <a:extLst>
              <a:ext uri="{FF2B5EF4-FFF2-40B4-BE49-F238E27FC236}">
                <a16:creationId xmlns:a16="http://schemas.microsoft.com/office/drawing/2014/main" id="{128DCE21-95FE-4DE5-B209-11E5C5714105}"/>
              </a:ext>
            </a:extLst>
          </p:cNvPr>
          <p:cNvSpPr>
            <a:spLocks noChangeArrowheads="1"/>
          </p:cNvSpPr>
          <p:nvPr/>
        </p:nvSpPr>
        <p:spPr bwMode="auto">
          <a:xfrm>
            <a:off x="6132472" y="2841678"/>
            <a:ext cx="2818417" cy="2224327"/>
          </a:xfrm>
          <a:prstGeom prst="rect">
            <a:avLst/>
          </a:prstGeom>
          <a:noFill/>
          <a:ln w="19050">
            <a:solidFill>
              <a:srgbClr val="C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聚焦特定场景深入研究</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总结实际经验与规律</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en-US" altLang="zh-CN" dirty="0">
                <a:latin typeface="Arial" panose="020B0604020202020204" pitchFamily="34" charset="0"/>
              </a:rPr>
              <a:t>AI</a:t>
            </a:r>
            <a:r>
              <a:rPr lang="zh-CN" altLang="en-US" dirty="0">
                <a:latin typeface="Arial" panose="020B0604020202020204" pitchFamily="34" charset="0"/>
              </a:rPr>
              <a:t>经济学中：分析某行业</a:t>
            </a:r>
            <a:r>
              <a:rPr lang="en-US" altLang="zh-CN" dirty="0">
                <a:latin typeface="Arial" panose="020B0604020202020204" pitchFamily="34" charset="0"/>
              </a:rPr>
              <a:t>/</a:t>
            </a:r>
            <a:r>
              <a:rPr lang="zh-CN" altLang="en-US" dirty="0">
                <a:latin typeface="Arial" panose="020B0604020202020204" pitchFamily="34" charset="0"/>
              </a:rPr>
              <a:t>企业</a:t>
            </a:r>
            <a:r>
              <a:rPr lang="en-US" altLang="zh-CN" dirty="0">
                <a:latin typeface="Arial" panose="020B0604020202020204" pitchFamily="34" charset="0"/>
              </a:rPr>
              <a:t>AI</a:t>
            </a:r>
            <a:r>
              <a:rPr lang="zh-CN" altLang="en-US" dirty="0">
                <a:latin typeface="Arial" panose="020B0604020202020204" pitchFamily="34" charset="0"/>
              </a:rPr>
              <a:t>应用成效</a:t>
            </a:r>
            <a:endParaRPr lang="zh-CN" altLang="zh-CN" sz="1600" dirty="0">
              <a:latin typeface="Arial" panose="020B0604020202020204" pitchFamily="34" charset="0"/>
            </a:endParaRPr>
          </a:p>
        </p:txBody>
      </p:sp>
      <p:sp>
        <p:nvSpPr>
          <p:cNvPr id="14" name="Rectangle 3">
            <a:extLst>
              <a:ext uri="{FF2B5EF4-FFF2-40B4-BE49-F238E27FC236}">
                <a16:creationId xmlns:a16="http://schemas.microsoft.com/office/drawing/2014/main" id="{F779B95B-F913-4CB9-B3D9-A45AEC7B57C3}"/>
              </a:ext>
            </a:extLst>
          </p:cNvPr>
          <p:cNvSpPr>
            <a:spLocks noChangeArrowheads="1"/>
          </p:cNvSpPr>
          <p:nvPr/>
        </p:nvSpPr>
        <p:spPr bwMode="auto">
          <a:xfrm>
            <a:off x="9221145" y="2841678"/>
            <a:ext cx="2818417" cy="2535951"/>
          </a:xfrm>
          <a:prstGeom prst="rect">
            <a:avLst/>
          </a:prstGeom>
          <a:noFill/>
          <a:ln w="19050">
            <a:solidFill>
              <a:srgbClr val="C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基于特性与结构数据推导模型</a:t>
            </a:r>
            <a:endParaRPr lang="en-US" altLang="zh-CN"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包括线性、非线性、多目标规划等求解方法</a:t>
            </a:r>
            <a:endParaRPr lang="en-US" altLang="zh-CN"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描述与预测</a:t>
            </a:r>
            <a:r>
              <a:rPr lang="en-US" altLang="zh-CN" dirty="0">
                <a:latin typeface="Arial" panose="020B0604020202020204" pitchFamily="34" charset="0"/>
              </a:rPr>
              <a:t>AI</a:t>
            </a:r>
            <a:r>
              <a:rPr lang="zh-CN" altLang="en-US" dirty="0">
                <a:latin typeface="Arial" panose="020B0604020202020204" pitchFamily="34" charset="0"/>
              </a:rPr>
              <a:t>行为和经济效应</a:t>
            </a:r>
            <a:endParaRPr lang="zh-CN" altLang="zh-CN" sz="1600" dirty="0">
              <a:latin typeface="Arial" panose="020B0604020202020204" pitchFamily="34" charset="0"/>
            </a:endParaRPr>
          </a:p>
        </p:txBody>
      </p:sp>
      <p:cxnSp>
        <p:nvCxnSpPr>
          <p:cNvPr id="5" name="连接符: 肘形 4">
            <a:extLst>
              <a:ext uri="{FF2B5EF4-FFF2-40B4-BE49-F238E27FC236}">
                <a16:creationId xmlns:a16="http://schemas.microsoft.com/office/drawing/2014/main" id="{6200DD1C-39A8-47F2-A7A2-AFAD34DFB8E6}"/>
              </a:ext>
            </a:extLst>
          </p:cNvPr>
          <p:cNvCxnSpPr>
            <a:stCxn id="2" idx="2"/>
            <a:endCxn id="3" idx="0"/>
          </p:cNvCxnSpPr>
          <p:nvPr/>
        </p:nvCxnSpPr>
        <p:spPr>
          <a:xfrm rot="5400000">
            <a:off x="3658216" y="-675246"/>
            <a:ext cx="349233" cy="470429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连接符: 肘形 14">
            <a:extLst>
              <a:ext uri="{FF2B5EF4-FFF2-40B4-BE49-F238E27FC236}">
                <a16:creationId xmlns:a16="http://schemas.microsoft.com/office/drawing/2014/main" id="{90071FCC-9C34-4CE4-B0CC-815E52538B86}"/>
              </a:ext>
            </a:extLst>
          </p:cNvPr>
          <p:cNvCxnSpPr>
            <a:stCxn id="2" idx="2"/>
            <a:endCxn id="7" idx="0"/>
          </p:cNvCxnSpPr>
          <p:nvPr/>
        </p:nvCxnSpPr>
        <p:spPr>
          <a:xfrm rot="5400000">
            <a:off x="5156655" y="823193"/>
            <a:ext cx="349233" cy="170741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连接符: 肘形 16">
            <a:extLst>
              <a:ext uri="{FF2B5EF4-FFF2-40B4-BE49-F238E27FC236}">
                <a16:creationId xmlns:a16="http://schemas.microsoft.com/office/drawing/2014/main" id="{64C90155-E961-4614-B316-AB212100C413}"/>
              </a:ext>
            </a:extLst>
          </p:cNvPr>
          <p:cNvCxnSpPr>
            <a:stCxn id="2" idx="2"/>
            <a:endCxn id="9" idx="0"/>
          </p:cNvCxnSpPr>
          <p:nvPr/>
        </p:nvCxnSpPr>
        <p:spPr>
          <a:xfrm rot="16200000" flipH="1">
            <a:off x="6686333" y="1000931"/>
            <a:ext cx="349233" cy="135194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连接符: 肘形 18">
            <a:extLst>
              <a:ext uri="{FF2B5EF4-FFF2-40B4-BE49-F238E27FC236}">
                <a16:creationId xmlns:a16="http://schemas.microsoft.com/office/drawing/2014/main" id="{3BAE2FEA-5764-4950-AB44-CEC7282C1A28}"/>
              </a:ext>
            </a:extLst>
          </p:cNvPr>
          <p:cNvCxnSpPr>
            <a:stCxn id="2" idx="2"/>
            <a:endCxn id="10" idx="0"/>
          </p:cNvCxnSpPr>
          <p:nvPr/>
        </p:nvCxnSpPr>
        <p:spPr>
          <a:xfrm rot="16200000" flipH="1">
            <a:off x="8233053" y="-545789"/>
            <a:ext cx="349233" cy="444538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a:extLst>
              <a:ext uri="{FF2B5EF4-FFF2-40B4-BE49-F238E27FC236}">
                <a16:creationId xmlns:a16="http://schemas.microsoft.com/office/drawing/2014/main" id="{BD080292-8677-4A46-B761-9C928C7EC48F}"/>
              </a:ext>
            </a:extLst>
          </p:cNvPr>
          <p:cNvCxnSpPr>
            <a:stCxn id="3" idx="2"/>
            <a:endCxn id="11" idx="0"/>
          </p:cNvCxnSpPr>
          <p:nvPr/>
        </p:nvCxnSpPr>
        <p:spPr>
          <a:xfrm>
            <a:off x="1480684" y="2300288"/>
            <a:ext cx="709" cy="5413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箭头连接符 22">
            <a:extLst>
              <a:ext uri="{FF2B5EF4-FFF2-40B4-BE49-F238E27FC236}">
                <a16:creationId xmlns:a16="http://schemas.microsoft.com/office/drawing/2014/main" id="{02F02D60-8F75-45B4-88AB-F795BBBC1FF3}"/>
              </a:ext>
            </a:extLst>
          </p:cNvPr>
          <p:cNvCxnSpPr>
            <a:stCxn id="7" idx="2"/>
            <a:endCxn id="12" idx="0"/>
          </p:cNvCxnSpPr>
          <p:nvPr/>
        </p:nvCxnSpPr>
        <p:spPr>
          <a:xfrm flipH="1">
            <a:off x="4477332" y="2300288"/>
            <a:ext cx="231" cy="5437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a:extLst>
              <a:ext uri="{FF2B5EF4-FFF2-40B4-BE49-F238E27FC236}">
                <a16:creationId xmlns:a16="http://schemas.microsoft.com/office/drawing/2014/main" id="{C8815E71-ED35-4232-B593-BA4FF25AC36C}"/>
              </a:ext>
            </a:extLst>
          </p:cNvPr>
          <p:cNvCxnSpPr>
            <a:stCxn id="9" idx="2"/>
            <a:endCxn id="13" idx="0"/>
          </p:cNvCxnSpPr>
          <p:nvPr/>
        </p:nvCxnSpPr>
        <p:spPr>
          <a:xfrm>
            <a:off x="7536919" y="2300288"/>
            <a:ext cx="4762" cy="5413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a:extLst>
              <a:ext uri="{FF2B5EF4-FFF2-40B4-BE49-F238E27FC236}">
                <a16:creationId xmlns:a16="http://schemas.microsoft.com/office/drawing/2014/main" id="{D34D76EF-9E9C-4D47-ACAC-B7541CE505F3}"/>
              </a:ext>
            </a:extLst>
          </p:cNvPr>
          <p:cNvCxnSpPr>
            <a:stCxn id="10" idx="2"/>
            <a:endCxn id="14" idx="0"/>
          </p:cNvCxnSpPr>
          <p:nvPr/>
        </p:nvCxnSpPr>
        <p:spPr>
          <a:xfrm flipH="1">
            <a:off x="10630354" y="2300288"/>
            <a:ext cx="5" cy="5413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3549998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68487" y="-14209"/>
            <a:ext cx="7939086" cy="6892294"/>
            <a:chOff x="4268487" y="-14209"/>
            <a:chExt cx="7939086" cy="6892294"/>
          </a:xfrm>
        </p:grpSpPr>
        <p:sp>
          <p:nvSpPr>
            <p:cNvPr id="17" name="任意多边形: 形状 16"/>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38018" y="2416780"/>
            <a:ext cx="7010395" cy="1872051"/>
            <a:chOff x="-58742" y="3255247"/>
            <a:chExt cx="12140519" cy="1790840"/>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2" y="3255247"/>
              <a:ext cx="6127974"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04</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a:t>
            </a:r>
            <a:r>
              <a:rPr lang="zh-CN" altLang="en-US" sz="2400" dirty="0">
                <a:solidFill>
                  <a:schemeClr val="accent1"/>
                </a:solidFill>
              </a:rPr>
              <a:t> </a:t>
            </a:r>
            <a:r>
              <a:rPr lang="en-US" altLang="zh-CN" sz="2400" dirty="0">
                <a:solidFill>
                  <a:schemeClr val="accent1"/>
                </a:solidFill>
              </a:rPr>
              <a:t>FOUR</a:t>
            </a:r>
            <a:endParaRPr lang="zh-CN" altLang="en-US" sz="2400" dirty="0">
              <a:solidFill>
                <a:schemeClr val="accent1"/>
              </a:solidFill>
            </a:endParaRPr>
          </a:p>
        </p:txBody>
      </p:sp>
      <p:sp>
        <p:nvSpPr>
          <p:cNvPr id="25" name="文本框 24"/>
          <p:cNvSpPr txBox="1"/>
          <p:nvPr/>
        </p:nvSpPr>
        <p:spPr>
          <a:xfrm>
            <a:off x="6447000" y="2644170"/>
            <a:ext cx="4954259" cy="156966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人工智能经济学的课程体系</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extLst>
      <p:ext uri="{BB962C8B-B14F-4D97-AF65-F5344CB8AC3E}">
        <p14:creationId xmlns:p14="http://schemas.microsoft.com/office/powerpoint/2010/main" val="102242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人工智能经济学的课程体系</a:t>
            </a:r>
          </a:p>
        </p:txBody>
      </p:sp>
      <p:grpSp>
        <p:nvGrpSpPr>
          <p:cNvPr id="65" name="组合 64">
            <a:extLst>
              <a:ext uri="{FF2B5EF4-FFF2-40B4-BE49-F238E27FC236}">
                <a16:creationId xmlns:a16="http://schemas.microsoft.com/office/drawing/2014/main" id="{C77AB2A4-71CF-4781-B4FA-0BA2476A670E}"/>
              </a:ext>
            </a:extLst>
          </p:cNvPr>
          <p:cNvGrpSpPr/>
          <p:nvPr/>
        </p:nvGrpSpPr>
        <p:grpSpPr>
          <a:xfrm>
            <a:off x="696911" y="794656"/>
            <a:ext cx="10329864" cy="5856680"/>
            <a:chOff x="414336" y="856159"/>
            <a:chExt cx="10329864" cy="5856680"/>
          </a:xfrm>
        </p:grpSpPr>
        <p:sp>
          <p:nvSpPr>
            <p:cNvPr id="15" name="文本框 14">
              <a:extLst>
                <a:ext uri="{FF2B5EF4-FFF2-40B4-BE49-F238E27FC236}">
                  <a16:creationId xmlns:a16="http://schemas.microsoft.com/office/drawing/2014/main" id="{547B0E67-55A9-45E1-A225-1623364FDE0D}"/>
                </a:ext>
              </a:extLst>
            </p:cNvPr>
            <p:cNvSpPr txBox="1"/>
            <p:nvPr/>
          </p:nvSpPr>
          <p:spPr>
            <a:xfrm>
              <a:off x="414336" y="3195509"/>
              <a:ext cx="565150"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2000" b="1" dirty="0"/>
                <a:t>课程体系</a:t>
              </a:r>
            </a:p>
          </p:txBody>
        </p:sp>
        <p:grpSp>
          <p:nvGrpSpPr>
            <p:cNvPr id="45" name="组合 44">
              <a:extLst>
                <a:ext uri="{FF2B5EF4-FFF2-40B4-BE49-F238E27FC236}">
                  <a16:creationId xmlns:a16="http://schemas.microsoft.com/office/drawing/2014/main" id="{3F50149F-CFF1-4137-ADCE-E9CA88915219}"/>
                </a:ext>
              </a:extLst>
            </p:cNvPr>
            <p:cNvGrpSpPr/>
            <p:nvPr/>
          </p:nvGrpSpPr>
          <p:grpSpPr>
            <a:xfrm>
              <a:off x="3454400" y="856159"/>
              <a:ext cx="7289800" cy="2387828"/>
              <a:chOff x="3454400" y="856159"/>
              <a:chExt cx="7289800" cy="2387828"/>
            </a:xfrm>
          </p:grpSpPr>
          <p:sp>
            <p:nvSpPr>
              <p:cNvPr id="2" name="矩形 1">
                <a:extLst>
                  <a:ext uri="{FF2B5EF4-FFF2-40B4-BE49-F238E27FC236}">
                    <a16:creationId xmlns:a16="http://schemas.microsoft.com/office/drawing/2014/main" id="{53DA41EE-9317-42BE-9466-7CF844AE7722}"/>
                  </a:ext>
                </a:extLst>
              </p:cNvPr>
              <p:cNvSpPr/>
              <p:nvPr/>
            </p:nvSpPr>
            <p:spPr>
              <a:xfrm>
                <a:off x="3454400" y="1828697"/>
                <a:ext cx="2641600" cy="572022"/>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dirty="0"/>
                  <a:t>人工智能与微观经济学</a:t>
                </a:r>
                <a:endParaRPr lang="zh-CN" altLang="en-US" dirty="0"/>
              </a:p>
            </p:txBody>
          </p:sp>
          <p:sp>
            <p:nvSpPr>
              <p:cNvPr id="4" name="矩形: 圆角 3">
                <a:extLst>
                  <a:ext uri="{FF2B5EF4-FFF2-40B4-BE49-F238E27FC236}">
                    <a16:creationId xmlns:a16="http://schemas.microsoft.com/office/drawing/2014/main" id="{77147F4F-8CBD-476F-8F1F-A002EB019063}"/>
                  </a:ext>
                </a:extLst>
              </p:cNvPr>
              <p:cNvSpPr/>
              <p:nvPr/>
            </p:nvSpPr>
            <p:spPr>
              <a:xfrm>
                <a:off x="6661150" y="856159"/>
                <a:ext cx="40830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2</a:t>
                </a:r>
                <a:r>
                  <a:rPr lang="zh-CN" altLang="en-US" dirty="0"/>
                  <a:t>章 </a:t>
                </a:r>
                <a:r>
                  <a:rPr lang="zh-CN" altLang="zh-CN" dirty="0"/>
                  <a:t>人工智能技术</a:t>
                </a:r>
                <a:endParaRPr lang="zh-CN" altLang="en-US" dirty="0"/>
              </a:p>
            </p:txBody>
          </p:sp>
          <p:sp>
            <p:nvSpPr>
              <p:cNvPr id="10" name="矩形: 圆角 9">
                <a:extLst>
                  <a:ext uri="{FF2B5EF4-FFF2-40B4-BE49-F238E27FC236}">
                    <a16:creationId xmlns:a16="http://schemas.microsoft.com/office/drawing/2014/main" id="{6B40D410-EACB-415A-A29B-24780A2E2BD8}"/>
                  </a:ext>
                </a:extLst>
              </p:cNvPr>
              <p:cNvSpPr/>
              <p:nvPr/>
            </p:nvSpPr>
            <p:spPr>
              <a:xfrm>
                <a:off x="6661150" y="1508684"/>
                <a:ext cx="40830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3</a:t>
                </a:r>
                <a:r>
                  <a:rPr lang="zh-CN" altLang="en-US" dirty="0"/>
                  <a:t>章 </a:t>
                </a:r>
                <a:r>
                  <a:rPr lang="zh-CN" altLang="zh-CN" dirty="0"/>
                  <a:t>人工智能与消费者行为</a:t>
                </a:r>
                <a:endParaRPr lang="zh-CN" altLang="en-US" dirty="0"/>
              </a:p>
            </p:txBody>
          </p:sp>
          <p:sp>
            <p:nvSpPr>
              <p:cNvPr id="11" name="矩形: 圆角 10">
                <a:extLst>
                  <a:ext uri="{FF2B5EF4-FFF2-40B4-BE49-F238E27FC236}">
                    <a16:creationId xmlns:a16="http://schemas.microsoft.com/office/drawing/2014/main" id="{8DC97DE4-F39A-4F36-AF90-2E78C8B3229C}"/>
                  </a:ext>
                </a:extLst>
              </p:cNvPr>
              <p:cNvSpPr/>
              <p:nvPr/>
            </p:nvSpPr>
            <p:spPr>
              <a:xfrm>
                <a:off x="6661150" y="2161209"/>
                <a:ext cx="40830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4</a:t>
                </a:r>
                <a:r>
                  <a:rPr lang="zh-CN" altLang="en-US" dirty="0"/>
                  <a:t>章 </a:t>
                </a:r>
                <a:r>
                  <a:rPr lang="zh-CN" altLang="zh-CN" dirty="0"/>
                  <a:t>人工智能与企业行为、组织变革</a:t>
                </a:r>
                <a:endParaRPr lang="zh-CN" altLang="en-US" dirty="0"/>
              </a:p>
            </p:txBody>
          </p:sp>
          <p:sp>
            <p:nvSpPr>
              <p:cNvPr id="12" name="矩形: 圆角 11">
                <a:extLst>
                  <a:ext uri="{FF2B5EF4-FFF2-40B4-BE49-F238E27FC236}">
                    <a16:creationId xmlns:a16="http://schemas.microsoft.com/office/drawing/2014/main" id="{37828F2E-F884-48F3-9560-6BBBC902CCE1}"/>
                  </a:ext>
                </a:extLst>
              </p:cNvPr>
              <p:cNvSpPr/>
              <p:nvPr/>
            </p:nvSpPr>
            <p:spPr>
              <a:xfrm>
                <a:off x="6661150" y="2802662"/>
                <a:ext cx="40830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5</a:t>
                </a:r>
                <a:r>
                  <a:rPr lang="zh-CN" altLang="en-US" dirty="0"/>
                  <a:t>章 </a:t>
                </a:r>
                <a:r>
                  <a:rPr lang="zh-CN" altLang="zh-CN" dirty="0"/>
                  <a:t>人工智能与市场</a:t>
                </a:r>
                <a:r>
                  <a:rPr lang="zh-CN" altLang="en-US" dirty="0"/>
                  <a:t>结构</a:t>
                </a:r>
                <a:r>
                  <a:rPr lang="zh-CN" altLang="zh-CN" dirty="0"/>
                  <a:t>的演变</a:t>
                </a:r>
                <a:endParaRPr lang="zh-CN" altLang="en-US" dirty="0"/>
              </a:p>
            </p:txBody>
          </p:sp>
          <p:cxnSp>
            <p:nvCxnSpPr>
              <p:cNvPr id="19" name="连接符: 肘形 18">
                <a:extLst>
                  <a:ext uri="{FF2B5EF4-FFF2-40B4-BE49-F238E27FC236}">
                    <a16:creationId xmlns:a16="http://schemas.microsoft.com/office/drawing/2014/main" id="{EAE9657D-0EA0-49E3-AB5B-C14207B120BF}"/>
                  </a:ext>
                </a:extLst>
              </p:cNvPr>
              <p:cNvCxnSpPr>
                <a:stCxn id="2" idx="3"/>
                <a:endCxn id="4" idx="1"/>
              </p:cNvCxnSpPr>
              <p:nvPr/>
            </p:nvCxnSpPr>
            <p:spPr>
              <a:xfrm flipV="1">
                <a:off x="6096000" y="1076822"/>
                <a:ext cx="565150" cy="10378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7F18F7AF-8EC3-4825-A0A0-73E170FDFF5C}"/>
                  </a:ext>
                </a:extLst>
              </p:cNvPr>
              <p:cNvCxnSpPr>
                <a:stCxn id="2" idx="3"/>
                <a:endCxn id="10" idx="1"/>
              </p:cNvCxnSpPr>
              <p:nvPr/>
            </p:nvCxnSpPr>
            <p:spPr>
              <a:xfrm flipV="1">
                <a:off x="6096000" y="1729347"/>
                <a:ext cx="565150" cy="3853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F4CB61D7-35F8-41F1-93A7-7604BF6AD862}"/>
                  </a:ext>
                </a:extLst>
              </p:cNvPr>
              <p:cNvCxnSpPr>
                <a:stCxn id="2" idx="3"/>
                <a:endCxn id="11" idx="1"/>
              </p:cNvCxnSpPr>
              <p:nvPr/>
            </p:nvCxnSpPr>
            <p:spPr>
              <a:xfrm>
                <a:off x="6096000" y="2114708"/>
                <a:ext cx="565150" cy="2671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021BAB3C-1B9C-4343-85D8-6AB00809A221}"/>
                  </a:ext>
                </a:extLst>
              </p:cNvPr>
              <p:cNvCxnSpPr>
                <a:stCxn id="2" idx="3"/>
                <a:endCxn id="12" idx="1"/>
              </p:cNvCxnSpPr>
              <p:nvPr/>
            </p:nvCxnSpPr>
            <p:spPr>
              <a:xfrm>
                <a:off x="6096000" y="2114708"/>
                <a:ext cx="565150" cy="9086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1830A522-76DB-4463-AA96-D4303B295F02}"/>
                </a:ext>
              </a:extLst>
            </p:cNvPr>
            <p:cNvGrpSpPr/>
            <p:nvPr/>
          </p:nvGrpSpPr>
          <p:grpSpPr>
            <a:xfrm>
              <a:off x="3454400" y="3404523"/>
              <a:ext cx="7289800" cy="1773757"/>
              <a:chOff x="3454400" y="3779113"/>
              <a:chExt cx="7289800" cy="1773757"/>
            </a:xfrm>
          </p:grpSpPr>
          <p:sp>
            <p:nvSpPr>
              <p:cNvPr id="7" name="矩形 6">
                <a:extLst>
                  <a:ext uri="{FF2B5EF4-FFF2-40B4-BE49-F238E27FC236}">
                    <a16:creationId xmlns:a16="http://schemas.microsoft.com/office/drawing/2014/main" id="{43DB41A6-500B-4D77-B8B5-EBA1542F74D3}"/>
                  </a:ext>
                </a:extLst>
              </p:cNvPr>
              <p:cNvSpPr/>
              <p:nvPr/>
            </p:nvSpPr>
            <p:spPr>
              <a:xfrm>
                <a:off x="3454400" y="4367814"/>
                <a:ext cx="2641600" cy="572022"/>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dirty="0"/>
                  <a:t>人工智能与</a:t>
                </a:r>
                <a:r>
                  <a:rPr lang="zh-CN" altLang="en-US" dirty="0"/>
                  <a:t>宏观经济学</a:t>
                </a:r>
              </a:p>
            </p:txBody>
          </p:sp>
          <p:sp>
            <p:nvSpPr>
              <p:cNvPr id="13" name="矩形: 圆角 12">
                <a:extLst>
                  <a:ext uri="{FF2B5EF4-FFF2-40B4-BE49-F238E27FC236}">
                    <a16:creationId xmlns:a16="http://schemas.microsoft.com/office/drawing/2014/main" id="{8F4CF0D6-D607-4952-B372-4F639968E10C}"/>
                  </a:ext>
                </a:extLst>
              </p:cNvPr>
              <p:cNvSpPr/>
              <p:nvPr/>
            </p:nvSpPr>
            <p:spPr>
              <a:xfrm>
                <a:off x="6661150" y="3779113"/>
                <a:ext cx="40830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6</a:t>
                </a:r>
                <a:r>
                  <a:rPr lang="zh-CN" altLang="en-US" dirty="0"/>
                  <a:t>章 </a:t>
                </a:r>
                <a:r>
                  <a:rPr lang="zh-CN" altLang="zh-CN" dirty="0"/>
                  <a:t>人工智能与</a:t>
                </a:r>
                <a:r>
                  <a:rPr lang="zh-CN" altLang="en-US" dirty="0"/>
                  <a:t>就业、收入分配</a:t>
                </a:r>
              </a:p>
            </p:txBody>
          </p:sp>
          <p:sp>
            <p:nvSpPr>
              <p:cNvPr id="14" name="矩形: 圆角 13">
                <a:extLst>
                  <a:ext uri="{FF2B5EF4-FFF2-40B4-BE49-F238E27FC236}">
                    <a16:creationId xmlns:a16="http://schemas.microsoft.com/office/drawing/2014/main" id="{1B786299-B2ED-44E5-B631-43F6362849F8}"/>
                  </a:ext>
                </a:extLst>
              </p:cNvPr>
              <p:cNvSpPr/>
              <p:nvPr/>
            </p:nvSpPr>
            <p:spPr>
              <a:xfrm>
                <a:off x="6661150" y="4433163"/>
                <a:ext cx="40830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7</a:t>
                </a:r>
                <a:r>
                  <a:rPr lang="zh-CN" altLang="en-US" dirty="0"/>
                  <a:t>章 </a:t>
                </a:r>
                <a:r>
                  <a:rPr lang="zh-CN" altLang="zh-CN" dirty="0"/>
                  <a:t>人工智能与</a:t>
                </a:r>
                <a:r>
                  <a:rPr lang="zh-CN" altLang="en-US" dirty="0"/>
                  <a:t>经济增长</a:t>
                </a:r>
              </a:p>
            </p:txBody>
          </p:sp>
          <p:sp>
            <p:nvSpPr>
              <p:cNvPr id="16" name="矩形: 圆角 15">
                <a:extLst>
                  <a:ext uri="{FF2B5EF4-FFF2-40B4-BE49-F238E27FC236}">
                    <a16:creationId xmlns:a16="http://schemas.microsoft.com/office/drawing/2014/main" id="{20ED5560-1044-4B14-96CA-3732CEAF286D}"/>
                  </a:ext>
                </a:extLst>
              </p:cNvPr>
              <p:cNvSpPr/>
              <p:nvPr/>
            </p:nvSpPr>
            <p:spPr>
              <a:xfrm>
                <a:off x="6661150" y="5111545"/>
                <a:ext cx="40830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8</a:t>
                </a:r>
                <a:r>
                  <a:rPr lang="zh-CN" altLang="en-US" dirty="0"/>
                  <a:t>章 国际经济关系中的人工智能因素</a:t>
                </a:r>
              </a:p>
            </p:txBody>
          </p:sp>
          <p:cxnSp>
            <p:nvCxnSpPr>
              <p:cNvPr id="31" name="连接符: 肘形 30">
                <a:extLst>
                  <a:ext uri="{FF2B5EF4-FFF2-40B4-BE49-F238E27FC236}">
                    <a16:creationId xmlns:a16="http://schemas.microsoft.com/office/drawing/2014/main" id="{8A4073A7-0A02-4767-BB83-7BAF39F1E4EB}"/>
                  </a:ext>
                </a:extLst>
              </p:cNvPr>
              <p:cNvCxnSpPr>
                <a:stCxn id="7" idx="3"/>
                <a:endCxn id="13" idx="1"/>
              </p:cNvCxnSpPr>
              <p:nvPr/>
            </p:nvCxnSpPr>
            <p:spPr>
              <a:xfrm flipV="1">
                <a:off x="6096000" y="3999776"/>
                <a:ext cx="565150" cy="6540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6925BA8A-CFFE-4DD9-B13E-64272569E3D6}"/>
                  </a:ext>
                </a:extLst>
              </p:cNvPr>
              <p:cNvCxnSpPr>
                <a:stCxn id="7" idx="3"/>
                <a:endCxn id="14" idx="1"/>
              </p:cNvCxnSpPr>
              <p:nvPr/>
            </p:nvCxnSpPr>
            <p:spPr>
              <a:xfrm>
                <a:off x="6096000" y="4653825"/>
                <a:ext cx="56515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E49A40A1-0DF9-46D6-A0B4-A7082CFD06C2}"/>
                  </a:ext>
                </a:extLst>
              </p:cNvPr>
              <p:cNvCxnSpPr>
                <a:stCxn id="7" idx="3"/>
                <a:endCxn id="16" idx="1"/>
              </p:cNvCxnSpPr>
              <p:nvPr/>
            </p:nvCxnSpPr>
            <p:spPr>
              <a:xfrm>
                <a:off x="6096000" y="4653825"/>
                <a:ext cx="565150" cy="6783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矩形: 圆角 42">
              <a:extLst>
                <a:ext uri="{FF2B5EF4-FFF2-40B4-BE49-F238E27FC236}">
                  <a16:creationId xmlns:a16="http://schemas.microsoft.com/office/drawing/2014/main" id="{976F5624-FD83-4CB8-B9CC-FCD726BB5D4F}"/>
                </a:ext>
              </a:extLst>
            </p:cNvPr>
            <p:cNvSpPr/>
            <p:nvPr/>
          </p:nvSpPr>
          <p:spPr>
            <a:xfrm>
              <a:off x="1333756" y="3578365"/>
              <a:ext cx="1536700" cy="54913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1</a:t>
              </a:r>
              <a:r>
                <a:rPr lang="zh-CN" altLang="en-US" dirty="0"/>
                <a:t>章 导论</a:t>
              </a:r>
            </a:p>
          </p:txBody>
        </p:sp>
        <p:cxnSp>
          <p:nvCxnSpPr>
            <p:cNvPr id="51" name="连接符: 肘形 50">
              <a:extLst>
                <a:ext uri="{FF2B5EF4-FFF2-40B4-BE49-F238E27FC236}">
                  <a16:creationId xmlns:a16="http://schemas.microsoft.com/office/drawing/2014/main" id="{34F5BD01-8C84-48F9-86F3-A1F11F7513ED}"/>
                </a:ext>
              </a:extLst>
            </p:cNvPr>
            <p:cNvCxnSpPr>
              <a:stCxn id="43" idx="3"/>
              <a:endCxn id="2" idx="1"/>
            </p:cNvCxnSpPr>
            <p:nvPr/>
          </p:nvCxnSpPr>
          <p:spPr>
            <a:xfrm flipV="1">
              <a:off x="2870456" y="2114708"/>
              <a:ext cx="583944" cy="17382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E0D644B5-0C3F-464B-BF37-92C210F3ACD9}"/>
                </a:ext>
              </a:extLst>
            </p:cNvPr>
            <p:cNvCxnSpPr>
              <a:stCxn id="43" idx="3"/>
              <a:endCxn id="7" idx="1"/>
            </p:cNvCxnSpPr>
            <p:nvPr/>
          </p:nvCxnSpPr>
          <p:spPr>
            <a:xfrm>
              <a:off x="2870456" y="3852933"/>
              <a:ext cx="583944" cy="4263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27113F14-11D0-4BA8-A78B-FAA206886483}"/>
                </a:ext>
              </a:extLst>
            </p:cNvPr>
            <p:cNvCxnSpPr>
              <a:stCxn id="43" idx="3"/>
              <a:endCxn id="40" idx="1"/>
            </p:cNvCxnSpPr>
            <p:nvPr/>
          </p:nvCxnSpPr>
          <p:spPr>
            <a:xfrm>
              <a:off x="2870456" y="3852933"/>
              <a:ext cx="583944" cy="1746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3AA98000-5BB8-49D7-8DEF-B58C29B2C9B1}"/>
                </a:ext>
              </a:extLst>
            </p:cNvPr>
            <p:cNvCxnSpPr>
              <a:stCxn id="43" idx="3"/>
              <a:endCxn id="41" idx="1"/>
            </p:cNvCxnSpPr>
            <p:nvPr/>
          </p:nvCxnSpPr>
          <p:spPr>
            <a:xfrm>
              <a:off x="2870456" y="3852933"/>
              <a:ext cx="583944" cy="25738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0AE25DD9-AD8C-42A0-95B8-DC1A776BEF30}"/>
                </a:ext>
              </a:extLst>
            </p:cNvPr>
            <p:cNvGrpSpPr/>
            <p:nvPr/>
          </p:nvGrpSpPr>
          <p:grpSpPr>
            <a:xfrm>
              <a:off x="3454400" y="5313095"/>
              <a:ext cx="7289800" cy="1399744"/>
              <a:chOff x="3454400" y="5313095"/>
              <a:chExt cx="7289800" cy="1399744"/>
            </a:xfrm>
          </p:grpSpPr>
          <p:sp>
            <p:nvSpPr>
              <p:cNvPr id="17" name="矩形: 圆角 16">
                <a:extLst>
                  <a:ext uri="{FF2B5EF4-FFF2-40B4-BE49-F238E27FC236}">
                    <a16:creationId xmlns:a16="http://schemas.microsoft.com/office/drawing/2014/main" id="{169A5719-5869-4579-B9D3-1D67F5874124}"/>
                  </a:ext>
                </a:extLst>
              </p:cNvPr>
              <p:cNvSpPr/>
              <p:nvPr/>
            </p:nvSpPr>
            <p:spPr>
              <a:xfrm>
                <a:off x="6661150" y="5381757"/>
                <a:ext cx="40830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9</a:t>
                </a:r>
                <a:r>
                  <a:rPr lang="zh-CN" altLang="en-US" dirty="0"/>
                  <a:t>章 人工智能的风险及其防范</a:t>
                </a:r>
              </a:p>
            </p:txBody>
          </p:sp>
          <p:sp>
            <p:nvSpPr>
              <p:cNvPr id="18" name="矩形: 圆角 17">
                <a:extLst>
                  <a:ext uri="{FF2B5EF4-FFF2-40B4-BE49-F238E27FC236}">
                    <a16:creationId xmlns:a16="http://schemas.microsoft.com/office/drawing/2014/main" id="{61C850D7-4C1D-487F-92A0-6CD5EF1747AD}"/>
                  </a:ext>
                </a:extLst>
              </p:cNvPr>
              <p:cNvSpPr/>
              <p:nvPr/>
            </p:nvSpPr>
            <p:spPr>
              <a:xfrm>
                <a:off x="6661150" y="6206165"/>
                <a:ext cx="4083050" cy="4413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第</a:t>
                </a:r>
                <a:r>
                  <a:rPr lang="en-US" altLang="zh-CN" dirty="0"/>
                  <a:t>10</a:t>
                </a:r>
                <a:r>
                  <a:rPr lang="zh-CN" altLang="en-US" dirty="0"/>
                  <a:t>章 人工智能经济学的研究前沿</a:t>
                </a:r>
              </a:p>
            </p:txBody>
          </p:sp>
          <p:sp>
            <p:nvSpPr>
              <p:cNvPr id="40" name="矩形 39">
                <a:extLst>
                  <a:ext uri="{FF2B5EF4-FFF2-40B4-BE49-F238E27FC236}">
                    <a16:creationId xmlns:a16="http://schemas.microsoft.com/office/drawing/2014/main" id="{1B48EFD5-C5AC-410B-AB85-0FA7C7649535}"/>
                  </a:ext>
                </a:extLst>
              </p:cNvPr>
              <p:cNvSpPr/>
              <p:nvPr/>
            </p:nvSpPr>
            <p:spPr>
              <a:xfrm>
                <a:off x="3454400" y="5313095"/>
                <a:ext cx="2641600" cy="572022"/>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人工智能经济的治理</a:t>
                </a:r>
              </a:p>
            </p:txBody>
          </p:sp>
          <p:sp>
            <p:nvSpPr>
              <p:cNvPr id="41" name="矩形 40">
                <a:extLst>
                  <a:ext uri="{FF2B5EF4-FFF2-40B4-BE49-F238E27FC236}">
                    <a16:creationId xmlns:a16="http://schemas.microsoft.com/office/drawing/2014/main" id="{3BC6FFB3-2456-427B-94CE-9E01A36F96A4}"/>
                  </a:ext>
                </a:extLst>
              </p:cNvPr>
              <p:cNvSpPr/>
              <p:nvPr/>
            </p:nvSpPr>
            <p:spPr>
              <a:xfrm>
                <a:off x="3454400" y="6140817"/>
                <a:ext cx="2641600" cy="572022"/>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人工智能经济学的未来</a:t>
                </a:r>
              </a:p>
            </p:txBody>
          </p:sp>
          <p:cxnSp>
            <p:nvCxnSpPr>
              <p:cNvPr id="59" name="直接箭头连接符 58">
                <a:extLst>
                  <a:ext uri="{FF2B5EF4-FFF2-40B4-BE49-F238E27FC236}">
                    <a16:creationId xmlns:a16="http://schemas.microsoft.com/office/drawing/2014/main" id="{F5C3747E-0564-4BEA-8125-8D281E11E799}"/>
                  </a:ext>
                </a:extLst>
              </p:cNvPr>
              <p:cNvCxnSpPr>
                <a:stCxn id="40" idx="3"/>
                <a:endCxn id="17" idx="1"/>
              </p:cNvCxnSpPr>
              <p:nvPr/>
            </p:nvCxnSpPr>
            <p:spPr>
              <a:xfrm>
                <a:off x="6096000" y="5599106"/>
                <a:ext cx="565150" cy="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C0FFF7-2388-4A27-9E88-CFDD014D677B}"/>
                  </a:ext>
                </a:extLst>
              </p:cNvPr>
              <p:cNvCxnSpPr>
                <a:stCxn id="41" idx="3"/>
                <a:endCxn id="18" idx="1"/>
              </p:cNvCxnSpPr>
              <p:nvPr/>
            </p:nvCxnSpPr>
            <p:spPr>
              <a:xfrm>
                <a:off x="6096000" y="6426828"/>
                <a:ext cx="565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4" name="直接箭头连接符 63">
              <a:extLst>
                <a:ext uri="{FF2B5EF4-FFF2-40B4-BE49-F238E27FC236}">
                  <a16:creationId xmlns:a16="http://schemas.microsoft.com/office/drawing/2014/main" id="{AB9D9E71-1F81-4278-BF4E-543EAC286B1F}"/>
                </a:ext>
              </a:extLst>
            </p:cNvPr>
            <p:cNvCxnSpPr>
              <a:stCxn id="15" idx="3"/>
              <a:endCxn id="43" idx="1"/>
            </p:cNvCxnSpPr>
            <p:nvPr/>
          </p:nvCxnSpPr>
          <p:spPr>
            <a:xfrm flipV="1">
              <a:off x="979486" y="3852933"/>
              <a:ext cx="354270" cy="4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736026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a:extLst>
              <a:ext uri="{FF2B5EF4-FFF2-40B4-BE49-F238E27FC236}">
                <a16:creationId xmlns:a16="http://schemas.microsoft.com/office/drawing/2014/main" id="{7FBBC875-3EBE-41FE-8D4E-0011AEABFEFE}"/>
              </a:ext>
            </a:extLst>
          </p:cNvPr>
          <p:cNvSpPr/>
          <p:nvPr/>
        </p:nvSpPr>
        <p:spPr>
          <a:xfrm>
            <a:off x="3252282" y="1137233"/>
            <a:ext cx="2716471" cy="4263974"/>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a:extLst>
              <a:ext uri="{FF2B5EF4-FFF2-40B4-BE49-F238E27FC236}">
                <a16:creationId xmlns:a16="http://schemas.microsoft.com/office/drawing/2014/main" id="{6FF45512-A6F3-4ED4-8BB8-0A9C85329901}"/>
              </a:ext>
            </a:extLst>
          </p:cNvPr>
          <p:cNvSpPr/>
          <p:nvPr/>
        </p:nvSpPr>
        <p:spPr>
          <a:xfrm>
            <a:off x="277075" y="1137233"/>
            <a:ext cx="2716471" cy="426397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人工智能经济学的课程体系</a:t>
            </a:r>
          </a:p>
        </p:txBody>
      </p:sp>
      <p:pic>
        <p:nvPicPr>
          <p:cNvPr id="5" name="图片 4">
            <a:extLst>
              <a:ext uri="{FF2B5EF4-FFF2-40B4-BE49-F238E27FC236}">
                <a16:creationId xmlns:a16="http://schemas.microsoft.com/office/drawing/2014/main" id="{1E3EDAD7-9AB5-4F0B-9891-B03B53B6BABA}"/>
              </a:ext>
            </a:extLst>
          </p:cNvPr>
          <p:cNvPicPr>
            <a:picLocks noChangeAspect="1"/>
          </p:cNvPicPr>
          <p:nvPr/>
        </p:nvPicPr>
        <p:blipFill>
          <a:blip r:embed="rId4"/>
          <a:stretch>
            <a:fillRect/>
          </a:stretch>
        </p:blipFill>
        <p:spPr>
          <a:xfrm>
            <a:off x="531194" y="2519939"/>
            <a:ext cx="2208231" cy="2768213"/>
          </a:xfrm>
          <a:prstGeom prst="rect">
            <a:avLst/>
          </a:prstGeom>
        </p:spPr>
      </p:pic>
      <p:sp>
        <p:nvSpPr>
          <p:cNvPr id="6" name="文本框 5">
            <a:extLst>
              <a:ext uri="{FF2B5EF4-FFF2-40B4-BE49-F238E27FC236}">
                <a16:creationId xmlns:a16="http://schemas.microsoft.com/office/drawing/2014/main" id="{0F5B3270-6161-4A43-84B6-B219B27738AE}"/>
              </a:ext>
            </a:extLst>
          </p:cNvPr>
          <p:cNvSpPr txBox="1"/>
          <p:nvPr/>
        </p:nvSpPr>
        <p:spPr>
          <a:xfrm>
            <a:off x="431253" y="1413088"/>
            <a:ext cx="2408111" cy="830997"/>
          </a:xfrm>
          <a:prstGeom prst="rect">
            <a:avLst/>
          </a:prstGeom>
          <a:noFill/>
        </p:spPr>
        <p:txBody>
          <a:bodyPr wrap="square" rtlCol="0">
            <a:spAutoFit/>
          </a:bodyPr>
          <a:lstStyle/>
          <a:p>
            <a:r>
              <a:rPr lang="zh-CN" altLang="en-US" sz="1600" b="1" dirty="0"/>
              <a:t>教材：</a:t>
            </a:r>
            <a:r>
              <a:rPr lang="zh-CN" altLang="en-US" sz="1600" dirty="0"/>
              <a:t>任保平等</a:t>
            </a:r>
            <a:r>
              <a:rPr lang="en-US" altLang="zh-CN" sz="1600" dirty="0"/>
              <a:t>. </a:t>
            </a:r>
            <a:r>
              <a:rPr lang="zh-CN" altLang="en-US" sz="1600" dirty="0"/>
              <a:t>人工智能经济学教程</a:t>
            </a:r>
            <a:r>
              <a:rPr lang="en-US" altLang="zh-CN" sz="1600" dirty="0"/>
              <a:t>. </a:t>
            </a:r>
            <a:r>
              <a:rPr lang="zh-CN" altLang="en-US" sz="1600" dirty="0"/>
              <a:t>经济科学出版社，</a:t>
            </a:r>
            <a:r>
              <a:rPr lang="en-US" altLang="zh-CN" sz="1600" dirty="0"/>
              <a:t>2025</a:t>
            </a:r>
            <a:endParaRPr lang="zh-CN" altLang="en-US" sz="1600" dirty="0"/>
          </a:p>
        </p:txBody>
      </p:sp>
      <p:pic>
        <p:nvPicPr>
          <p:cNvPr id="20" name="图片 19">
            <a:extLst>
              <a:ext uri="{FF2B5EF4-FFF2-40B4-BE49-F238E27FC236}">
                <a16:creationId xmlns:a16="http://schemas.microsoft.com/office/drawing/2014/main" id="{5CF4DD91-332C-4B72-800B-73163F0B47B8}"/>
              </a:ext>
            </a:extLst>
          </p:cNvPr>
          <p:cNvPicPr>
            <a:picLocks noChangeAspect="1"/>
          </p:cNvPicPr>
          <p:nvPr/>
        </p:nvPicPr>
        <p:blipFill>
          <a:blip r:embed="rId5"/>
          <a:stretch>
            <a:fillRect/>
          </a:stretch>
        </p:blipFill>
        <p:spPr>
          <a:xfrm>
            <a:off x="3629202" y="2690063"/>
            <a:ext cx="1932387" cy="2598089"/>
          </a:xfrm>
          <a:prstGeom prst="rect">
            <a:avLst/>
          </a:prstGeom>
        </p:spPr>
      </p:pic>
      <p:sp>
        <p:nvSpPr>
          <p:cNvPr id="44" name="文本框 43">
            <a:extLst>
              <a:ext uri="{FF2B5EF4-FFF2-40B4-BE49-F238E27FC236}">
                <a16:creationId xmlns:a16="http://schemas.microsoft.com/office/drawing/2014/main" id="{98B35822-D57A-4B2C-BAE4-F7FB0D7DC2C7}"/>
              </a:ext>
            </a:extLst>
          </p:cNvPr>
          <p:cNvSpPr txBox="1"/>
          <p:nvPr/>
        </p:nvSpPr>
        <p:spPr>
          <a:xfrm>
            <a:off x="3406461" y="1214599"/>
            <a:ext cx="2408111" cy="1569660"/>
          </a:xfrm>
          <a:prstGeom prst="rect">
            <a:avLst/>
          </a:prstGeom>
          <a:noFill/>
        </p:spPr>
        <p:txBody>
          <a:bodyPr wrap="square" rtlCol="0">
            <a:spAutoFit/>
          </a:bodyPr>
          <a:lstStyle/>
          <a:p>
            <a:r>
              <a:rPr lang="zh-CN" altLang="en-US" sz="1600" b="1" dirty="0"/>
              <a:t>参考书目：</a:t>
            </a:r>
            <a:r>
              <a:rPr lang="zh-CN" altLang="en-US" sz="1600" dirty="0"/>
              <a:t>阿贾伊</a:t>
            </a:r>
            <a:r>
              <a:rPr lang="en-US" altLang="zh-CN" sz="1600" dirty="0"/>
              <a:t>•</a:t>
            </a:r>
            <a:r>
              <a:rPr lang="zh-CN" altLang="en-US" sz="1600" dirty="0"/>
              <a:t>阿格拉瓦尔、乔舒亚</a:t>
            </a:r>
            <a:r>
              <a:rPr lang="en-US" altLang="zh-CN" sz="1600" dirty="0"/>
              <a:t>•</a:t>
            </a:r>
            <a:r>
              <a:rPr lang="zh-CN" altLang="en-US" sz="1600" dirty="0"/>
              <a:t>甘斯、阿维</a:t>
            </a:r>
            <a:r>
              <a:rPr lang="en-US" altLang="zh-CN" sz="1600" dirty="0"/>
              <a:t>•</a:t>
            </a:r>
            <a:r>
              <a:rPr lang="zh-CN" altLang="en-US" sz="1600" dirty="0"/>
              <a:t>戈德法布著，王义中、曾涛译</a:t>
            </a:r>
            <a:r>
              <a:rPr lang="en-US" altLang="zh-CN" sz="1600" dirty="0"/>
              <a:t>. </a:t>
            </a:r>
            <a:r>
              <a:rPr lang="zh-CN" altLang="en-US" sz="1600" dirty="0"/>
              <a:t>人工智能经济学</a:t>
            </a:r>
            <a:r>
              <a:rPr lang="en-US" altLang="zh-CN" sz="1600" dirty="0"/>
              <a:t>. </a:t>
            </a:r>
            <a:r>
              <a:rPr lang="zh-CN" altLang="en-US" sz="1600" dirty="0"/>
              <a:t>中国财政经济出版社，</a:t>
            </a:r>
            <a:r>
              <a:rPr lang="en-US" altLang="zh-CN" sz="1600" dirty="0"/>
              <a:t>2021</a:t>
            </a:r>
            <a:endParaRPr lang="zh-CN" altLang="en-US" sz="1600" dirty="0"/>
          </a:p>
        </p:txBody>
      </p:sp>
      <p:sp>
        <p:nvSpPr>
          <p:cNvPr id="47" name="矩形 46">
            <a:extLst>
              <a:ext uri="{FF2B5EF4-FFF2-40B4-BE49-F238E27FC236}">
                <a16:creationId xmlns:a16="http://schemas.microsoft.com/office/drawing/2014/main" id="{AC12E9CE-66AB-4E8E-A999-7CB0EB6AA957}"/>
              </a:ext>
            </a:extLst>
          </p:cNvPr>
          <p:cNvSpPr/>
          <p:nvPr/>
        </p:nvSpPr>
        <p:spPr>
          <a:xfrm>
            <a:off x="6227417" y="1137232"/>
            <a:ext cx="2716471" cy="4263974"/>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文本框 49">
            <a:extLst>
              <a:ext uri="{FF2B5EF4-FFF2-40B4-BE49-F238E27FC236}">
                <a16:creationId xmlns:a16="http://schemas.microsoft.com/office/drawing/2014/main" id="{5D654ABE-28B0-4F3A-8D41-A31923DD0812}"/>
              </a:ext>
            </a:extLst>
          </p:cNvPr>
          <p:cNvSpPr txBox="1"/>
          <p:nvPr/>
        </p:nvSpPr>
        <p:spPr>
          <a:xfrm>
            <a:off x="6381596" y="1214598"/>
            <a:ext cx="2408111" cy="1323439"/>
          </a:xfrm>
          <a:prstGeom prst="rect">
            <a:avLst/>
          </a:prstGeom>
          <a:noFill/>
        </p:spPr>
        <p:txBody>
          <a:bodyPr wrap="square" rtlCol="0">
            <a:spAutoFit/>
          </a:bodyPr>
          <a:lstStyle/>
          <a:p>
            <a:r>
              <a:rPr lang="zh-CN" altLang="en-US" sz="1600" b="1" dirty="0"/>
              <a:t>参考书目：</a:t>
            </a:r>
            <a:r>
              <a:rPr lang="zh-CN" altLang="en-US" sz="1600" dirty="0"/>
              <a:t>马奈木俊介著，何勤、李雅宁译</a:t>
            </a:r>
            <a:r>
              <a:rPr lang="en-US" altLang="zh-CN" sz="1600" dirty="0"/>
              <a:t>. </a:t>
            </a:r>
            <a:r>
              <a:rPr lang="zh-CN" altLang="en-US" sz="1600" dirty="0"/>
              <a:t>人工智能经济学：生活、工作方式与社会变革</a:t>
            </a:r>
            <a:r>
              <a:rPr lang="en-US" altLang="zh-CN" sz="1600" dirty="0"/>
              <a:t>. </a:t>
            </a:r>
            <a:r>
              <a:rPr lang="zh-CN" altLang="en-US" sz="1600" dirty="0"/>
              <a:t>经济管理出版社，</a:t>
            </a:r>
            <a:r>
              <a:rPr lang="en-US" altLang="zh-CN" sz="1600" dirty="0"/>
              <a:t>2022</a:t>
            </a:r>
            <a:endParaRPr lang="zh-CN" altLang="en-US" sz="1600" dirty="0"/>
          </a:p>
        </p:txBody>
      </p:sp>
      <p:sp>
        <p:nvSpPr>
          <p:cNvPr id="52" name="矩形 51">
            <a:extLst>
              <a:ext uri="{FF2B5EF4-FFF2-40B4-BE49-F238E27FC236}">
                <a16:creationId xmlns:a16="http://schemas.microsoft.com/office/drawing/2014/main" id="{62193231-E579-4AFA-ABEB-9F68E9ABB828}"/>
              </a:ext>
            </a:extLst>
          </p:cNvPr>
          <p:cNvSpPr/>
          <p:nvPr/>
        </p:nvSpPr>
        <p:spPr>
          <a:xfrm>
            <a:off x="9202552" y="1137232"/>
            <a:ext cx="2716471" cy="4263974"/>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文本框 55">
            <a:extLst>
              <a:ext uri="{FF2B5EF4-FFF2-40B4-BE49-F238E27FC236}">
                <a16:creationId xmlns:a16="http://schemas.microsoft.com/office/drawing/2014/main" id="{3FA6CF63-73D9-4EB7-86BB-C446EEA67E3F}"/>
              </a:ext>
            </a:extLst>
          </p:cNvPr>
          <p:cNvSpPr txBox="1"/>
          <p:nvPr/>
        </p:nvSpPr>
        <p:spPr>
          <a:xfrm>
            <a:off x="9356731" y="1214598"/>
            <a:ext cx="2408111" cy="830997"/>
          </a:xfrm>
          <a:prstGeom prst="rect">
            <a:avLst/>
          </a:prstGeom>
          <a:noFill/>
        </p:spPr>
        <p:txBody>
          <a:bodyPr wrap="square" rtlCol="0">
            <a:spAutoFit/>
          </a:bodyPr>
          <a:lstStyle/>
          <a:p>
            <a:r>
              <a:rPr lang="zh-CN" altLang="en-US" sz="1600" b="1" dirty="0"/>
              <a:t>参考书目：</a:t>
            </a:r>
            <a:r>
              <a:rPr lang="zh-CN" altLang="en-US" sz="1600" dirty="0"/>
              <a:t>王永进</a:t>
            </a:r>
            <a:r>
              <a:rPr lang="en-US" altLang="zh-CN" sz="1600" dirty="0"/>
              <a:t>. </a:t>
            </a:r>
            <a:r>
              <a:rPr lang="zh-CN" altLang="en-US" sz="1600" dirty="0"/>
              <a:t>数字经济学</a:t>
            </a:r>
            <a:r>
              <a:rPr lang="en-US" altLang="zh-CN" sz="1600" dirty="0"/>
              <a:t>. </a:t>
            </a:r>
            <a:r>
              <a:rPr lang="zh-CN" altLang="en-US" sz="1600" dirty="0"/>
              <a:t>高等教育出版社，</a:t>
            </a:r>
            <a:r>
              <a:rPr lang="en-US" altLang="zh-CN" sz="1600" dirty="0"/>
              <a:t>2023</a:t>
            </a:r>
            <a:endParaRPr lang="zh-CN" altLang="en-US" sz="1600" dirty="0"/>
          </a:p>
        </p:txBody>
      </p:sp>
      <p:pic>
        <p:nvPicPr>
          <p:cNvPr id="27" name="图片 26">
            <a:extLst>
              <a:ext uri="{FF2B5EF4-FFF2-40B4-BE49-F238E27FC236}">
                <a16:creationId xmlns:a16="http://schemas.microsoft.com/office/drawing/2014/main" id="{B39FCA01-623E-470F-B874-299FA9700E56}"/>
              </a:ext>
            </a:extLst>
          </p:cNvPr>
          <p:cNvPicPr>
            <a:picLocks noChangeAspect="1"/>
          </p:cNvPicPr>
          <p:nvPr/>
        </p:nvPicPr>
        <p:blipFill>
          <a:blip r:embed="rId6"/>
          <a:stretch>
            <a:fillRect/>
          </a:stretch>
        </p:blipFill>
        <p:spPr>
          <a:xfrm>
            <a:off x="6642770" y="2570313"/>
            <a:ext cx="1885764" cy="2798617"/>
          </a:xfrm>
          <a:prstGeom prst="rect">
            <a:avLst/>
          </a:prstGeom>
        </p:spPr>
      </p:pic>
      <p:pic>
        <p:nvPicPr>
          <p:cNvPr id="29" name="图片 28">
            <a:extLst>
              <a:ext uri="{FF2B5EF4-FFF2-40B4-BE49-F238E27FC236}">
                <a16:creationId xmlns:a16="http://schemas.microsoft.com/office/drawing/2014/main" id="{DC3AE6B2-1E0E-4AE8-B545-E5BD96BC7BD3}"/>
              </a:ext>
            </a:extLst>
          </p:cNvPr>
          <p:cNvPicPr>
            <a:picLocks noChangeAspect="1"/>
          </p:cNvPicPr>
          <p:nvPr/>
        </p:nvPicPr>
        <p:blipFill>
          <a:blip r:embed="rId7"/>
          <a:stretch>
            <a:fillRect/>
          </a:stretch>
        </p:blipFill>
        <p:spPr>
          <a:xfrm>
            <a:off x="9521043" y="2388171"/>
            <a:ext cx="2079485" cy="2829976"/>
          </a:xfrm>
          <a:prstGeom prst="rect">
            <a:avLst/>
          </a:prstGeom>
        </p:spPr>
      </p:pic>
    </p:spTree>
    <p:custDataLst>
      <p:tags r:id="rId1"/>
    </p:custDataLst>
    <p:extLst>
      <p:ext uri="{BB962C8B-B14F-4D97-AF65-F5344CB8AC3E}">
        <p14:creationId xmlns:p14="http://schemas.microsoft.com/office/powerpoint/2010/main" val="4031996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人工智能经济学的课程体系</a:t>
            </a:r>
          </a:p>
        </p:txBody>
      </p:sp>
      <p:sp>
        <p:nvSpPr>
          <p:cNvPr id="5" name="文本框 4">
            <a:extLst>
              <a:ext uri="{FF2B5EF4-FFF2-40B4-BE49-F238E27FC236}">
                <a16:creationId xmlns:a16="http://schemas.microsoft.com/office/drawing/2014/main" id="{156BA7E3-8558-4ECD-85B7-8098F6759C15}"/>
              </a:ext>
            </a:extLst>
          </p:cNvPr>
          <p:cNvSpPr txBox="1"/>
          <p:nvPr/>
        </p:nvSpPr>
        <p:spPr>
          <a:xfrm>
            <a:off x="1141461" y="988398"/>
            <a:ext cx="9909078" cy="3628044"/>
          </a:xfrm>
          <a:prstGeom prst="rect">
            <a:avLst/>
          </a:prstGeom>
          <a:noFill/>
        </p:spPr>
        <p:txBody>
          <a:bodyPr wrap="square" rtlCol="0">
            <a:spAutoFit/>
          </a:bodyPr>
          <a:lstStyle/>
          <a:p>
            <a:pPr algn="just">
              <a:lnSpc>
                <a:spcPct val="250000"/>
              </a:lnSpc>
            </a:pPr>
            <a:r>
              <a:rPr lang="zh-CN" altLang="en-US" sz="2400" b="1" kern="100" dirty="0">
                <a:effectLst/>
                <a:latin typeface="+mn-ea"/>
                <a:cs typeface="Times New Roman" panose="02020603050405020304" pitchFamily="18" charset="0"/>
              </a:rPr>
              <a:t>考核方式及成绩评定</a:t>
            </a:r>
            <a:endParaRPr lang="en-US" altLang="zh-CN" sz="2400" b="1" kern="100" dirty="0">
              <a:effectLst/>
              <a:latin typeface="+mn-ea"/>
              <a:cs typeface="Times New Roman" panose="02020603050405020304" pitchFamily="18" charset="0"/>
            </a:endParaRPr>
          </a:p>
          <a:p>
            <a:pPr marL="800100" lvl="1" indent="-342900" algn="just">
              <a:lnSpc>
                <a:spcPct val="250000"/>
              </a:lnSpc>
              <a:buFont typeface="Wingdings" panose="05000000000000000000" pitchFamily="2" charset="2"/>
              <a:buChar char="ü"/>
            </a:pPr>
            <a:r>
              <a:rPr lang="zh-CN" altLang="en-US" sz="2400" b="1" dirty="0">
                <a:latin typeface="+mn-ea"/>
              </a:rPr>
              <a:t>考核方式：</a:t>
            </a:r>
            <a:r>
              <a:rPr lang="zh-CN" altLang="en-US" sz="2400" dirty="0">
                <a:latin typeface="+mn-ea"/>
              </a:rPr>
              <a:t>课堂测试、作业撰写、课堂演讲、期末考试</a:t>
            </a:r>
          </a:p>
          <a:p>
            <a:pPr marL="800100" lvl="1" indent="-342900" algn="just">
              <a:lnSpc>
                <a:spcPct val="250000"/>
              </a:lnSpc>
              <a:buFont typeface="Wingdings" panose="05000000000000000000" pitchFamily="2" charset="2"/>
              <a:buChar char="ü"/>
            </a:pPr>
            <a:r>
              <a:rPr lang="zh-CN" altLang="en-US" sz="2400" b="1" dirty="0">
                <a:latin typeface="+mn-ea"/>
              </a:rPr>
              <a:t>成绩评定：</a:t>
            </a:r>
            <a:r>
              <a:rPr lang="zh-CN" altLang="en-US" sz="2400" dirty="0">
                <a:latin typeface="+mn-ea"/>
              </a:rPr>
              <a:t>平时</a:t>
            </a:r>
            <a:r>
              <a:rPr lang="en-US" altLang="zh-CN" sz="2400" dirty="0">
                <a:latin typeface="+mn-ea"/>
              </a:rPr>
              <a:t>60%</a:t>
            </a:r>
            <a:r>
              <a:rPr lang="zh-CN" altLang="en-US" sz="2400" dirty="0">
                <a:latin typeface="+mn-ea"/>
              </a:rPr>
              <a:t>、期末考试</a:t>
            </a:r>
            <a:r>
              <a:rPr lang="en-US" altLang="zh-CN" sz="2400" dirty="0">
                <a:latin typeface="+mn-ea"/>
              </a:rPr>
              <a:t>40%</a:t>
            </a:r>
          </a:p>
          <a:p>
            <a:pPr marL="800100" lvl="1" indent="-342900" algn="just">
              <a:lnSpc>
                <a:spcPct val="250000"/>
              </a:lnSpc>
              <a:buFont typeface="Wingdings" panose="05000000000000000000" pitchFamily="2" charset="2"/>
              <a:buChar char="ü"/>
            </a:pPr>
            <a:r>
              <a:rPr lang="zh-CN" altLang="en-US" sz="2400" b="1" dirty="0">
                <a:latin typeface="+mn-ea"/>
              </a:rPr>
              <a:t>平时成绩构成：</a:t>
            </a:r>
            <a:r>
              <a:rPr lang="zh-CN" altLang="en-US" sz="2400" dirty="0">
                <a:latin typeface="+mn-ea"/>
              </a:rPr>
              <a:t>课堂测试</a:t>
            </a:r>
            <a:r>
              <a:rPr lang="en-US" altLang="zh-CN" sz="2400" dirty="0">
                <a:latin typeface="+mn-ea"/>
              </a:rPr>
              <a:t>20%</a:t>
            </a:r>
            <a:r>
              <a:rPr lang="zh-CN" altLang="en-US" sz="2400" dirty="0">
                <a:latin typeface="+mn-ea"/>
              </a:rPr>
              <a:t>、作业撰写</a:t>
            </a:r>
            <a:r>
              <a:rPr lang="en-US" altLang="zh-CN" sz="2400" dirty="0">
                <a:latin typeface="+mn-ea"/>
              </a:rPr>
              <a:t>20%</a:t>
            </a:r>
            <a:r>
              <a:rPr lang="zh-CN" altLang="en-US" sz="2400" dirty="0">
                <a:latin typeface="+mn-ea"/>
              </a:rPr>
              <a:t>、课堂演讲</a:t>
            </a:r>
            <a:r>
              <a:rPr lang="en-US" altLang="zh-CN" sz="2400" dirty="0">
                <a:latin typeface="+mn-ea"/>
              </a:rPr>
              <a:t>20%</a:t>
            </a:r>
          </a:p>
        </p:txBody>
      </p:sp>
    </p:spTree>
    <p:custDataLst>
      <p:tags r:id="rId1"/>
    </p:custDataLst>
    <p:extLst>
      <p:ext uri="{BB962C8B-B14F-4D97-AF65-F5344CB8AC3E}">
        <p14:creationId xmlns:p14="http://schemas.microsoft.com/office/powerpoint/2010/main" val="495075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人工智能的发展历程与相关定义</a:t>
            </a:r>
          </a:p>
        </p:txBody>
      </p:sp>
      <p:sp>
        <p:nvSpPr>
          <p:cNvPr id="3" name="文本框 2">
            <a:extLst>
              <a:ext uri="{FF2B5EF4-FFF2-40B4-BE49-F238E27FC236}">
                <a16:creationId xmlns:a16="http://schemas.microsoft.com/office/drawing/2014/main" id="{22B0DBFA-B3B6-4AE1-A83F-3FA2D107C1FA}"/>
              </a:ext>
            </a:extLst>
          </p:cNvPr>
          <p:cNvSpPr txBox="1"/>
          <p:nvPr/>
        </p:nvSpPr>
        <p:spPr>
          <a:xfrm>
            <a:off x="855023" y="1080138"/>
            <a:ext cx="10731335" cy="4409669"/>
          </a:xfrm>
          <a:prstGeom prst="rect">
            <a:avLst/>
          </a:prstGeom>
          <a:noFill/>
        </p:spPr>
        <p:txBody>
          <a:bodyPr wrap="square" rtlCol="0">
            <a:spAutoFit/>
          </a:bodyPr>
          <a:lstStyle/>
          <a:p>
            <a:pPr algn="just">
              <a:lnSpc>
                <a:spcPct val="200000"/>
              </a:lnSpc>
            </a:pPr>
            <a:r>
              <a:rPr lang="zh-CN" altLang="en-US" sz="2400" b="1" dirty="0"/>
              <a:t>学习目标</a:t>
            </a:r>
          </a:p>
          <a:p>
            <a:pPr marL="742950" lvl="1" indent="-285750" algn="just">
              <a:lnSpc>
                <a:spcPct val="200000"/>
              </a:lnSpc>
              <a:buFont typeface="Wingdings" panose="05000000000000000000" pitchFamily="2" charset="2"/>
              <a:buChar char="ü"/>
            </a:pPr>
            <a:r>
              <a:rPr lang="zh-CN" altLang="en-US" sz="2400" dirty="0"/>
              <a:t>了解人工智能的发展历程与定义</a:t>
            </a:r>
          </a:p>
          <a:p>
            <a:pPr marL="742950" lvl="1" indent="-285750" algn="just">
              <a:lnSpc>
                <a:spcPct val="200000"/>
              </a:lnSpc>
              <a:buFont typeface="Wingdings" panose="05000000000000000000" pitchFamily="2" charset="2"/>
              <a:buChar char="ü"/>
            </a:pPr>
            <a:r>
              <a:rPr lang="zh-CN" altLang="en-US" sz="2400" dirty="0"/>
              <a:t>掌握人工智能经济和人工智能经济学的定义</a:t>
            </a:r>
          </a:p>
          <a:p>
            <a:pPr marL="742950" lvl="1" indent="-285750" algn="just">
              <a:lnSpc>
                <a:spcPct val="200000"/>
              </a:lnSpc>
              <a:buFont typeface="Wingdings" panose="05000000000000000000" pitchFamily="2" charset="2"/>
              <a:buChar char="ü"/>
            </a:pPr>
            <a:r>
              <a:rPr lang="zh-CN" altLang="en-US" sz="2400" dirty="0"/>
              <a:t>了解人工智能在经济领域中的应用</a:t>
            </a:r>
          </a:p>
          <a:p>
            <a:pPr marL="742950" lvl="1" indent="-285750" algn="just">
              <a:lnSpc>
                <a:spcPct val="200000"/>
              </a:lnSpc>
              <a:buFont typeface="Wingdings" panose="05000000000000000000" pitchFamily="2" charset="2"/>
              <a:buChar char="ü"/>
            </a:pPr>
            <a:r>
              <a:rPr lang="zh-CN" altLang="en-US" sz="2400" dirty="0"/>
              <a:t>掌握人工智能经济学的研究内容</a:t>
            </a:r>
            <a:endParaRPr lang="en-US" altLang="zh-CN" sz="2400" dirty="0"/>
          </a:p>
          <a:p>
            <a:pPr marL="742950" lvl="1" indent="-285750" algn="just">
              <a:lnSpc>
                <a:spcPct val="200000"/>
              </a:lnSpc>
              <a:buFont typeface="Wingdings" panose="05000000000000000000" pitchFamily="2" charset="2"/>
              <a:buChar char="ü"/>
            </a:pPr>
            <a:r>
              <a:rPr lang="zh-CN" altLang="en-US" sz="2400" dirty="0"/>
              <a:t>了解人工智能经济学的课程体系</a:t>
            </a: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cstate="email">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3374" y="0"/>
            <a:ext cx="12217204"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993807" y="1705229"/>
            <a:ext cx="8204386"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740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6"/>
            <a:stretch>
              <a:fillRect/>
            </a:stretch>
          </p:blipFill>
          <p:spPr>
            <a:xfrm>
              <a:off x="11324" y="6238"/>
              <a:ext cx="1533" cy="1488"/>
            </a:xfrm>
            <a:prstGeom prst="ellipse">
              <a:avLst/>
            </a:prstGeom>
            <a:noFill/>
            <a:ln w="9525">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252914" y="-35246"/>
            <a:ext cx="7939086" cy="6892294"/>
            <a:chOff x="4252914" y="-35246"/>
            <a:chExt cx="7939086" cy="6892294"/>
          </a:xfrm>
        </p:grpSpPr>
        <p:sp>
          <p:nvSpPr>
            <p:cNvPr id="17" name="任意多边形: 形状 16"/>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cstate="email"/>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5400000">
            <a:off x="1628488" y="2426303"/>
            <a:ext cx="7010399" cy="1853000"/>
            <a:chOff x="-58746" y="3273472"/>
            <a:chExt cx="12140523" cy="1772615"/>
          </a:xfrm>
        </p:grpSpPr>
        <p:sp>
          <p:nvSpPr>
            <p:cNvPr id="18" name="任意多边形: 形状 17"/>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01</a:t>
            </a:r>
            <a:endParaRPr lang="zh-CN" altLang="en-US" sz="16600" b="1" dirty="0">
              <a:solidFill>
                <a:schemeClr val="accent1"/>
              </a:solidFill>
            </a:endParaRPr>
          </a:p>
        </p:txBody>
      </p:sp>
      <p:sp>
        <p:nvSpPr>
          <p:cNvPr id="11" name="矩形 10"/>
          <p:cNvSpPr/>
          <p:nvPr/>
        </p:nvSpPr>
        <p:spPr>
          <a:xfrm>
            <a:off x="1489321" y="3383558"/>
            <a:ext cx="2035486"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ONE</a:t>
            </a:r>
            <a:endParaRPr lang="zh-CN" altLang="en-US" sz="2400" dirty="0">
              <a:solidFill>
                <a:schemeClr val="accent1"/>
              </a:solidFill>
            </a:endParaRPr>
          </a:p>
        </p:txBody>
      </p:sp>
      <p:sp>
        <p:nvSpPr>
          <p:cNvPr id="25" name="文本框 24"/>
          <p:cNvSpPr txBox="1"/>
          <p:nvPr/>
        </p:nvSpPr>
        <p:spPr>
          <a:xfrm>
            <a:off x="6014461" y="2780003"/>
            <a:ext cx="5577093"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人工智能的发展历程与定义</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36576" y="881634"/>
            <a:ext cx="12234672" cy="4293870"/>
          </a:xfrm>
          <a:custGeom>
            <a:avLst/>
            <a:gdLst>
              <a:gd name="connsiteX0" fmla="*/ 0 w 12234672"/>
              <a:gd name="connsiteY0" fmla="*/ 3931920 h 3931920"/>
              <a:gd name="connsiteX1" fmla="*/ 1389888 w 12234672"/>
              <a:gd name="connsiteY1" fmla="*/ 2670048 h 3931920"/>
              <a:gd name="connsiteX2" fmla="*/ 2926080 w 12234672"/>
              <a:gd name="connsiteY2" fmla="*/ 3200400 h 3931920"/>
              <a:gd name="connsiteX3" fmla="*/ 4370832 w 12234672"/>
              <a:gd name="connsiteY3" fmla="*/ 1737360 h 3931920"/>
              <a:gd name="connsiteX4" fmla="*/ 6437376 w 12234672"/>
              <a:gd name="connsiteY4" fmla="*/ 2523744 h 3931920"/>
              <a:gd name="connsiteX5" fmla="*/ 8503920 w 12234672"/>
              <a:gd name="connsiteY5" fmla="*/ 804672 h 3931920"/>
              <a:gd name="connsiteX6" fmla="*/ 10241280 w 12234672"/>
              <a:gd name="connsiteY6" fmla="*/ 1554480 h 3931920"/>
              <a:gd name="connsiteX7" fmla="*/ 12234672 w 12234672"/>
              <a:gd name="connsiteY7" fmla="*/ 0 h 3931920"/>
              <a:gd name="connsiteX0-1" fmla="*/ 0 w 12234672"/>
              <a:gd name="connsiteY0-2" fmla="*/ 3931920 h 3931920"/>
              <a:gd name="connsiteX1-3" fmla="*/ 1389888 w 12234672"/>
              <a:gd name="connsiteY1-4" fmla="*/ 2670048 h 3931920"/>
              <a:gd name="connsiteX2-5" fmla="*/ 2926080 w 12234672"/>
              <a:gd name="connsiteY2-6" fmla="*/ 3200400 h 3931920"/>
              <a:gd name="connsiteX3-7" fmla="*/ 4370832 w 12234672"/>
              <a:gd name="connsiteY3-8" fmla="*/ 1737360 h 3931920"/>
              <a:gd name="connsiteX4-9" fmla="*/ 6437376 w 12234672"/>
              <a:gd name="connsiteY4-10" fmla="*/ 2523744 h 3931920"/>
              <a:gd name="connsiteX5-11" fmla="*/ 8503920 w 12234672"/>
              <a:gd name="connsiteY5-12" fmla="*/ 804672 h 3931920"/>
              <a:gd name="connsiteX6-13" fmla="*/ 10241280 w 12234672"/>
              <a:gd name="connsiteY6-14" fmla="*/ 1554480 h 3931920"/>
              <a:gd name="connsiteX7-15" fmla="*/ 12234672 w 12234672"/>
              <a:gd name="connsiteY7-16" fmla="*/ 0 h 3931920"/>
              <a:gd name="connsiteX0-17" fmla="*/ 0 w 12234672"/>
              <a:gd name="connsiteY0-18" fmla="*/ 3931920 h 3931920"/>
              <a:gd name="connsiteX1-19" fmla="*/ 1389888 w 12234672"/>
              <a:gd name="connsiteY1-20" fmla="*/ 2670048 h 3931920"/>
              <a:gd name="connsiteX2-21" fmla="*/ 2926080 w 12234672"/>
              <a:gd name="connsiteY2-22" fmla="*/ 3200400 h 3931920"/>
              <a:gd name="connsiteX3-23" fmla="*/ 4370832 w 12234672"/>
              <a:gd name="connsiteY3-24" fmla="*/ 1737360 h 3931920"/>
              <a:gd name="connsiteX4-25" fmla="*/ 6437376 w 12234672"/>
              <a:gd name="connsiteY4-26" fmla="*/ 2523744 h 3931920"/>
              <a:gd name="connsiteX5-27" fmla="*/ 8503920 w 12234672"/>
              <a:gd name="connsiteY5-28" fmla="*/ 804672 h 3931920"/>
              <a:gd name="connsiteX6-29" fmla="*/ 10241280 w 12234672"/>
              <a:gd name="connsiteY6-30" fmla="*/ 1554480 h 3931920"/>
              <a:gd name="connsiteX7-31" fmla="*/ 12234672 w 12234672"/>
              <a:gd name="connsiteY7-32" fmla="*/ 0 h 3931920"/>
              <a:gd name="connsiteX0-33" fmla="*/ 0 w 12234672"/>
              <a:gd name="connsiteY0-34" fmla="*/ 3931920 h 3931920"/>
              <a:gd name="connsiteX1-35" fmla="*/ 1389888 w 12234672"/>
              <a:gd name="connsiteY1-36" fmla="*/ 2670048 h 3931920"/>
              <a:gd name="connsiteX2-37" fmla="*/ 2926080 w 12234672"/>
              <a:gd name="connsiteY2-38" fmla="*/ 3200400 h 3931920"/>
              <a:gd name="connsiteX3-39" fmla="*/ 4370832 w 12234672"/>
              <a:gd name="connsiteY3-40" fmla="*/ 1737360 h 3931920"/>
              <a:gd name="connsiteX4-41" fmla="*/ 6437376 w 12234672"/>
              <a:gd name="connsiteY4-42" fmla="*/ 2523744 h 3931920"/>
              <a:gd name="connsiteX5-43" fmla="*/ 8503920 w 12234672"/>
              <a:gd name="connsiteY5-44" fmla="*/ 804672 h 3931920"/>
              <a:gd name="connsiteX6-45" fmla="*/ 10241280 w 12234672"/>
              <a:gd name="connsiteY6-46" fmla="*/ 1554480 h 3931920"/>
              <a:gd name="connsiteX7-47" fmla="*/ 12234672 w 12234672"/>
              <a:gd name="connsiteY7-48" fmla="*/ 0 h 3931920"/>
              <a:gd name="connsiteX0-49" fmla="*/ 0 w 12234672"/>
              <a:gd name="connsiteY0-50" fmla="*/ 3931920 h 3931920"/>
              <a:gd name="connsiteX1-51" fmla="*/ 1389888 w 12234672"/>
              <a:gd name="connsiteY1-52" fmla="*/ 2670048 h 3931920"/>
              <a:gd name="connsiteX2-53" fmla="*/ 3090672 w 12234672"/>
              <a:gd name="connsiteY2-54" fmla="*/ 2962656 h 3931920"/>
              <a:gd name="connsiteX3-55" fmla="*/ 4370832 w 12234672"/>
              <a:gd name="connsiteY3-56" fmla="*/ 1737360 h 3931920"/>
              <a:gd name="connsiteX4-57" fmla="*/ 6437376 w 12234672"/>
              <a:gd name="connsiteY4-58" fmla="*/ 2523744 h 3931920"/>
              <a:gd name="connsiteX5-59" fmla="*/ 8503920 w 12234672"/>
              <a:gd name="connsiteY5-60" fmla="*/ 804672 h 3931920"/>
              <a:gd name="connsiteX6-61" fmla="*/ 10241280 w 12234672"/>
              <a:gd name="connsiteY6-62" fmla="*/ 1554480 h 3931920"/>
              <a:gd name="connsiteX7-63" fmla="*/ 12234672 w 12234672"/>
              <a:gd name="connsiteY7-64" fmla="*/ 0 h 3931920"/>
              <a:gd name="connsiteX0-65" fmla="*/ 0 w 12234672"/>
              <a:gd name="connsiteY0-66" fmla="*/ 3931920 h 3931920"/>
              <a:gd name="connsiteX1-67" fmla="*/ 1389888 w 12234672"/>
              <a:gd name="connsiteY1-68" fmla="*/ 2670048 h 3931920"/>
              <a:gd name="connsiteX2-69" fmla="*/ 3090672 w 12234672"/>
              <a:gd name="connsiteY2-70" fmla="*/ 2962656 h 3931920"/>
              <a:gd name="connsiteX3-71" fmla="*/ 4370832 w 12234672"/>
              <a:gd name="connsiteY3-72" fmla="*/ 1737360 h 3931920"/>
              <a:gd name="connsiteX4-73" fmla="*/ 6437376 w 12234672"/>
              <a:gd name="connsiteY4-74" fmla="*/ 2523744 h 3931920"/>
              <a:gd name="connsiteX5-75" fmla="*/ 8503920 w 12234672"/>
              <a:gd name="connsiteY5-76" fmla="*/ 804672 h 3931920"/>
              <a:gd name="connsiteX6-77" fmla="*/ 10241280 w 12234672"/>
              <a:gd name="connsiteY6-78" fmla="*/ 1554480 h 3931920"/>
              <a:gd name="connsiteX7-79" fmla="*/ 12234672 w 12234672"/>
              <a:gd name="connsiteY7-80" fmla="*/ 0 h 3931920"/>
              <a:gd name="connsiteX0-81" fmla="*/ 0 w 12234672"/>
              <a:gd name="connsiteY0-82" fmla="*/ 3931920 h 3931920"/>
              <a:gd name="connsiteX1-83" fmla="*/ 1389888 w 12234672"/>
              <a:gd name="connsiteY1-84" fmla="*/ 2670048 h 3931920"/>
              <a:gd name="connsiteX2-85" fmla="*/ 3090672 w 12234672"/>
              <a:gd name="connsiteY2-86" fmla="*/ 2962656 h 3931920"/>
              <a:gd name="connsiteX3-87" fmla="*/ 4370832 w 12234672"/>
              <a:gd name="connsiteY3-88" fmla="*/ 1737360 h 3931920"/>
              <a:gd name="connsiteX4-89" fmla="*/ 6437376 w 12234672"/>
              <a:gd name="connsiteY4-90" fmla="*/ 2523744 h 3931920"/>
              <a:gd name="connsiteX5-91" fmla="*/ 8503920 w 12234672"/>
              <a:gd name="connsiteY5-92" fmla="*/ 804672 h 3931920"/>
              <a:gd name="connsiteX6-93" fmla="*/ 10241280 w 12234672"/>
              <a:gd name="connsiteY6-94" fmla="*/ 1554480 h 3931920"/>
              <a:gd name="connsiteX7-95" fmla="*/ 12234672 w 12234672"/>
              <a:gd name="connsiteY7-96" fmla="*/ 0 h 3931920"/>
              <a:gd name="connsiteX0-97" fmla="*/ 0 w 12234672"/>
              <a:gd name="connsiteY0-98" fmla="*/ 3931920 h 3931920"/>
              <a:gd name="connsiteX1-99" fmla="*/ 1389888 w 12234672"/>
              <a:gd name="connsiteY1-100" fmla="*/ 2670048 h 3931920"/>
              <a:gd name="connsiteX2-101" fmla="*/ 3090672 w 12234672"/>
              <a:gd name="connsiteY2-102" fmla="*/ 2962656 h 3931920"/>
              <a:gd name="connsiteX3-103" fmla="*/ 4645152 w 12234672"/>
              <a:gd name="connsiteY3-104" fmla="*/ 1536192 h 3931920"/>
              <a:gd name="connsiteX4-105" fmla="*/ 6437376 w 12234672"/>
              <a:gd name="connsiteY4-106" fmla="*/ 2523744 h 3931920"/>
              <a:gd name="connsiteX5-107" fmla="*/ 8503920 w 12234672"/>
              <a:gd name="connsiteY5-108" fmla="*/ 804672 h 3931920"/>
              <a:gd name="connsiteX6-109" fmla="*/ 10241280 w 12234672"/>
              <a:gd name="connsiteY6-110" fmla="*/ 1554480 h 3931920"/>
              <a:gd name="connsiteX7-111" fmla="*/ 12234672 w 12234672"/>
              <a:gd name="connsiteY7-112" fmla="*/ 0 h 3931920"/>
              <a:gd name="connsiteX0-113" fmla="*/ 0 w 12234672"/>
              <a:gd name="connsiteY0-114" fmla="*/ 3931920 h 3931920"/>
              <a:gd name="connsiteX1-115" fmla="*/ 1389888 w 12234672"/>
              <a:gd name="connsiteY1-116" fmla="*/ 2670048 h 3931920"/>
              <a:gd name="connsiteX2-117" fmla="*/ 3090672 w 12234672"/>
              <a:gd name="connsiteY2-118" fmla="*/ 2962656 h 3931920"/>
              <a:gd name="connsiteX3-119" fmla="*/ 4645152 w 12234672"/>
              <a:gd name="connsiteY3-120" fmla="*/ 1536192 h 3931920"/>
              <a:gd name="connsiteX4-121" fmla="*/ 6437376 w 12234672"/>
              <a:gd name="connsiteY4-122" fmla="*/ 2523744 h 3931920"/>
              <a:gd name="connsiteX5-123" fmla="*/ 8503920 w 12234672"/>
              <a:gd name="connsiteY5-124" fmla="*/ 804672 h 3931920"/>
              <a:gd name="connsiteX6-125" fmla="*/ 10241280 w 12234672"/>
              <a:gd name="connsiteY6-126" fmla="*/ 1554480 h 3931920"/>
              <a:gd name="connsiteX7-127" fmla="*/ 12234672 w 12234672"/>
              <a:gd name="connsiteY7-128" fmla="*/ 0 h 3931920"/>
              <a:gd name="connsiteX0-129" fmla="*/ 0 w 12234672"/>
              <a:gd name="connsiteY0-130" fmla="*/ 3931920 h 3931920"/>
              <a:gd name="connsiteX1-131" fmla="*/ 1389888 w 12234672"/>
              <a:gd name="connsiteY1-132" fmla="*/ 2670048 h 3931920"/>
              <a:gd name="connsiteX2-133" fmla="*/ 3090672 w 12234672"/>
              <a:gd name="connsiteY2-134" fmla="*/ 2962656 h 3931920"/>
              <a:gd name="connsiteX3-135" fmla="*/ 4645152 w 12234672"/>
              <a:gd name="connsiteY3-136" fmla="*/ 1536192 h 3931920"/>
              <a:gd name="connsiteX4-137" fmla="*/ 7004304 w 12234672"/>
              <a:gd name="connsiteY4-138" fmla="*/ 2414016 h 3931920"/>
              <a:gd name="connsiteX5-139" fmla="*/ 8503920 w 12234672"/>
              <a:gd name="connsiteY5-140" fmla="*/ 804672 h 3931920"/>
              <a:gd name="connsiteX6-141" fmla="*/ 10241280 w 12234672"/>
              <a:gd name="connsiteY6-142" fmla="*/ 1554480 h 3931920"/>
              <a:gd name="connsiteX7-143" fmla="*/ 12234672 w 12234672"/>
              <a:gd name="connsiteY7-144" fmla="*/ 0 h 3931920"/>
              <a:gd name="connsiteX0-145" fmla="*/ 0 w 12234672"/>
              <a:gd name="connsiteY0-146" fmla="*/ 3931920 h 3931920"/>
              <a:gd name="connsiteX1-147" fmla="*/ 1389888 w 12234672"/>
              <a:gd name="connsiteY1-148" fmla="*/ 2670048 h 3931920"/>
              <a:gd name="connsiteX2-149" fmla="*/ 3090672 w 12234672"/>
              <a:gd name="connsiteY2-150" fmla="*/ 2962656 h 3931920"/>
              <a:gd name="connsiteX3-151" fmla="*/ 4645152 w 12234672"/>
              <a:gd name="connsiteY3-152" fmla="*/ 1536192 h 3931920"/>
              <a:gd name="connsiteX4-153" fmla="*/ 7004304 w 12234672"/>
              <a:gd name="connsiteY4-154" fmla="*/ 2414016 h 3931920"/>
              <a:gd name="connsiteX5-155" fmla="*/ 8503920 w 12234672"/>
              <a:gd name="connsiteY5-156" fmla="*/ 804672 h 3931920"/>
              <a:gd name="connsiteX6-157" fmla="*/ 10241280 w 12234672"/>
              <a:gd name="connsiteY6-158" fmla="*/ 1554480 h 3931920"/>
              <a:gd name="connsiteX7-159" fmla="*/ 12234672 w 12234672"/>
              <a:gd name="connsiteY7-160" fmla="*/ 0 h 3931920"/>
              <a:gd name="connsiteX0-161" fmla="*/ 0 w 12234672"/>
              <a:gd name="connsiteY0-162" fmla="*/ 3931920 h 3931920"/>
              <a:gd name="connsiteX1-163" fmla="*/ 1389888 w 12234672"/>
              <a:gd name="connsiteY1-164" fmla="*/ 2670048 h 3931920"/>
              <a:gd name="connsiteX2-165" fmla="*/ 3090672 w 12234672"/>
              <a:gd name="connsiteY2-166" fmla="*/ 2962656 h 3931920"/>
              <a:gd name="connsiteX3-167" fmla="*/ 4645152 w 12234672"/>
              <a:gd name="connsiteY3-168" fmla="*/ 1536192 h 3931920"/>
              <a:gd name="connsiteX4-169" fmla="*/ 7004304 w 12234672"/>
              <a:gd name="connsiteY4-170" fmla="*/ 2414016 h 3931920"/>
              <a:gd name="connsiteX5-171" fmla="*/ 8503920 w 12234672"/>
              <a:gd name="connsiteY5-172" fmla="*/ 804672 h 3931920"/>
              <a:gd name="connsiteX6-173" fmla="*/ 10241280 w 12234672"/>
              <a:gd name="connsiteY6-174" fmla="*/ 1554480 h 3931920"/>
              <a:gd name="connsiteX7-175" fmla="*/ 12234672 w 12234672"/>
              <a:gd name="connsiteY7-176" fmla="*/ 0 h 3931920"/>
              <a:gd name="connsiteX0-177" fmla="*/ 0 w 12234672"/>
              <a:gd name="connsiteY0-178" fmla="*/ 3931920 h 3931920"/>
              <a:gd name="connsiteX1-179" fmla="*/ 1389888 w 12234672"/>
              <a:gd name="connsiteY1-180" fmla="*/ 2670048 h 3931920"/>
              <a:gd name="connsiteX2-181" fmla="*/ 3090672 w 12234672"/>
              <a:gd name="connsiteY2-182" fmla="*/ 2962656 h 3931920"/>
              <a:gd name="connsiteX3-183" fmla="*/ 4645152 w 12234672"/>
              <a:gd name="connsiteY3-184" fmla="*/ 1536192 h 3931920"/>
              <a:gd name="connsiteX4-185" fmla="*/ 7004304 w 12234672"/>
              <a:gd name="connsiteY4-186" fmla="*/ 2267712 h 3931920"/>
              <a:gd name="connsiteX5-187" fmla="*/ 8503920 w 12234672"/>
              <a:gd name="connsiteY5-188" fmla="*/ 804672 h 3931920"/>
              <a:gd name="connsiteX6-189" fmla="*/ 10241280 w 12234672"/>
              <a:gd name="connsiteY6-190" fmla="*/ 1554480 h 3931920"/>
              <a:gd name="connsiteX7-191" fmla="*/ 12234672 w 12234672"/>
              <a:gd name="connsiteY7-192" fmla="*/ 0 h 3931920"/>
              <a:gd name="connsiteX0-193" fmla="*/ 0 w 12234672"/>
              <a:gd name="connsiteY0-194" fmla="*/ 3931920 h 3931920"/>
              <a:gd name="connsiteX1-195" fmla="*/ 1389888 w 12234672"/>
              <a:gd name="connsiteY1-196" fmla="*/ 2670048 h 3931920"/>
              <a:gd name="connsiteX2-197" fmla="*/ 3090672 w 12234672"/>
              <a:gd name="connsiteY2-198" fmla="*/ 2962656 h 3931920"/>
              <a:gd name="connsiteX3-199" fmla="*/ 4645152 w 12234672"/>
              <a:gd name="connsiteY3-200" fmla="*/ 1536192 h 3931920"/>
              <a:gd name="connsiteX4-201" fmla="*/ 7004304 w 12234672"/>
              <a:gd name="connsiteY4-202" fmla="*/ 2267712 h 3931920"/>
              <a:gd name="connsiteX5-203" fmla="*/ 8503920 w 12234672"/>
              <a:gd name="connsiteY5-204" fmla="*/ 804672 h 3931920"/>
              <a:gd name="connsiteX6-205" fmla="*/ 10241280 w 12234672"/>
              <a:gd name="connsiteY6-206" fmla="*/ 1554480 h 3931920"/>
              <a:gd name="connsiteX7-207" fmla="*/ 12234672 w 12234672"/>
              <a:gd name="connsiteY7-208" fmla="*/ 0 h 3931920"/>
              <a:gd name="connsiteX0-209" fmla="*/ 0 w 12234672"/>
              <a:gd name="connsiteY0-210" fmla="*/ 3931920 h 3931920"/>
              <a:gd name="connsiteX1-211" fmla="*/ 1389888 w 12234672"/>
              <a:gd name="connsiteY1-212" fmla="*/ 2670048 h 3931920"/>
              <a:gd name="connsiteX2-213" fmla="*/ 3090672 w 12234672"/>
              <a:gd name="connsiteY2-214" fmla="*/ 2962656 h 3931920"/>
              <a:gd name="connsiteX3-215" fmla="*/ 4645152 w 12234672"/>
              <a:gd name="connsiteY3-216" fmla="*/ 1536192 h 3931920"/>
              <a:gd name="connsiteX4-217" fmla="*/ 7004304 w 12234672"/>
              <a:gd name="connsiteY4-218" fmla="*/ 2267712 h 3931920"/>
              <a:gd name="connsiteX5-219" fmla="*/ 8503920 w 12234672"/>
              <a:gd name="connsiteY5-220" fmla="*/ 804672 h 3931920"/>
              <a:gd name="connsiteX6-221" fmla="*/ 10241280 w 12234672"/>
              <a:gd name="connsiteY6-222" fmla="*/ 1554480 h 3931920"/>
              <a:gd name="connsiteX7-223" fmla="*/ 12234672 w 12234672"/>
              <a:gd name="connsiteY7-224" fmla="*/ 0 h 3931920"/>
              <a:gd name="connsiteX0-225" fmla="*/ 0 w 12234672"/>
              <a:gd name="connsiteY0-226" fmla="*/ 3931920 h 3931920"/>
              <a:gd name="connsiteX1-227" fmla="*/ 1389888 w 12234672"/>
              <a:gd name="connsiteY1-228" fmla="*/ 2670048 h 3931920"/>
              <a:gd name="connsiteX2-229" fmla="*/ 3090672 w 12234672"/>
              <a:gd name="connsiteY2-230" fmla="*/ 2962656 h 3931920"/>
              <a:gd name="connsiteX3-231" fmla="*/ 4645152 w 12234672"/>
              <a:gd name="connsiteY3-232" fmla="*/ 1536192 h 3931920"/>
              <a:gd name="connsiteX4-233" fmla="*/ 7004304 w 12234672"/>
              <a:gd name="connsiteY4-234" fmla="*/ 2267712 h 3931920"/>
              <a:gd name="connsiteX5-235" fmla="*/ 8778240 w 12234672"/>
              <a:gd name="connsiteY5-236" fmla="*/ 713232 h 3931920"/>
              <a:gd name="connsiteX6-237" fmla="*/ 10241280 w 12234672"/>
              <a:gd name="connsiteY6-238" fmla="*/ 1554480 h 3931920"/>
              <a:gd name="connsiteX7-239" fmla="*/ 12234672 w 12234672"/>
              <a:gd name="connsiteY7-240" fmla="*/ 0 h 3931920"/>
              <a:gd name="connsiteX0-241" fmla="*/ 0 w 12234672"/>
              <a:gd name="connsiteY0-242" fmla="*/ 3931920 h 3931920"/>
              <a:gd name="connsiteX1-243" fmla="*/ 1389888 w 12234672"/>
              <a:gd name="connsiteY1-244" fmla="*/ 2670048 h 3931920"/>
              <a:gd name="connsiteX2-245" fmla="*/ 3090672 w 12234672"/>
              <a:gd name="connsiteY2-246" fmla="*/ 2962656 h 3931920"/>
              <a:gd name="connsiteX3-247" fmla="*/ 4645152 w 12234672"/>
              <a:gd name="connsiteY3-248" fmla="*/ 1536192 h 3931920"/>
              <a:gd name="connsiteX4-249" fmla="*/ 7004304 w 12234672"/>
              <a:gd name="connsiteY4-250" fmla="*/ 2267712 h 3931920"/>
              <a:gd name="connsiteX5-251" fmla="*/ 8778240 w 12234672"/>
              <a:gd name="connsiteY5-252" fmla="*/ 713232 h 3931920"/>
              <a:gd name="connsiteX6-253" fmla="*/ 10241280 w 12234672"/>
              <a:gd name="connsiteY6-254" fmla="*/ 1554480 h 3931920"/>
              <a:gd name="connsiteX7-255" fmla="*/ 12234672 w 12234672"/>
              <a:gd name="connsiteY7-256" fmla="*/ 0 h 3931920"/>
              <a:gd name="connsiteX0-257" fmla="*/ 0 w 12234672"/>
              <a:gd name="connsiteY0-258" fmla="*/ 3931920 h 3931920"/>
              <a:gd name="connsiteX1-259" fmla="*/ 1389888 w 12234672"/>
              <a:gd name="connsiteY1-260" fmla="*/ 2670048 h 3931920"/>
              <a:gd name="connsiteX2-261" fmla="*/ 3090672 w 12234672"/>
              <a:gd name="connsiteY2-262" fmla="*/ 2962656 h 3931920"/>
              <a:gd name="connsiteX3-263" fmla="*/ 4645152 w 12234672"/>
              <a:gd name="connsiteY3-264" fmla="*/ 1536192 h 3931920"/>
              <a:gd name="connsiteX4-265" fmla="*/ 7004304 w 12234672"/>
              <a:gd name="connsiteY4-266" fmla="*/ 2267712 h 3931920"/>
              <a:gd name="connsiteX5-267" fmla="*/ 8778240 w 12234672"/>
              <a:gd name="connsiteY5-268" fmla="*/ 713232 h 3931920"/>
              <a:gd name="connsiteX6-269" fmla="*/ 10241280 w 12234672"/>
              <a:gd name="connsiteY6-270" fmla="*/ 1554480 h 3931920"/>
              <a:gd name="connsiteX7-271" fmla="*/ 12234672 w 12234672"/>
              <a:gd name="connsiteY7-272" fmla="*/ 0 h 3931920"/>
              <a:gd name="connsiteX0-273" fmla="*/ 0 w 12234672"/>
              <a:gd name="connsiteY0-274" fmla="*/ 3931920 h 3931920"/>
              <a:gd name="connsiteX1-275" fmla="*/ 1389888 w 12234672"/>
              <a:gd name="connsiteY1-276" fmla="*/ 2670048 h 3931920"/>
              <a:gd name="connsiteX2-277" fmla="*/ 3090672 w 12234672"/>
              <a:gd name="connsiteY2-278" fmla="*/ 2962656 h 3931920"/>
              <a:gd name="connsiteX3-279" fmla="*/ 4645152 w 12234672"/>
              <a:gd name="connsiteY3-280" fmla="*/ 1536192 h 3931920"/>
              <a:gd name="connsiteX4-281" fmla="*/ 7004304 w 12234672"/>
              <a:gd name="connsiteY4-282" fmla="*/ 2267712 h 3931920"/>
              <a:gd name="connsiteX5-283" fmla="*/ 8778240 w 12234672"/>
              <a:gd name="connsiteY5-284" fmla="*/ 713232 h 3931920"/>
              <a:gd name="connsiteX6-285" fmla="*/ 10753344 w 12234672"/>
              <a:gd name="connsiteY6-286" fmla="*/ 1335024 h 3931920"/>
              <a:gd name="connsiteX7-287" fmla="*/ 12234672 w 12234672"/>
              <a:gd name="connsiteY7-288" fmla="*/ 0 h 3931920"/>
              <a:gd name="connsiteX0-289" fmla="*/ 0 w 12234672"/>
              <a:gd name="connsiteY0-290" fmla="*/ 3931920 h 3931920"/>
              <a:gd name="connsiteX1-291" fmla="*/ 1389888 w 12234672"/>
              <a:gd name="connsiteY1-292" fmla="*/ 2670048 h 3931920"/>
              <a:gd name="connsiteX2-293" fmla="*/ 3090672 w 12234672"/>
              <a:gd name="connsiteY2-294" fmla="*/ 2962656 h 3931920"/>
              <a:gd name="connsiteX3-295" fmla="*/ 4645152 w 12234672"/>
              <a:gd name="connsiteY3-296" fmla="*/ 1536192 h 3931920"/>
              <a:gd name="connsiteX4-297" fmla="*/ 7004304 w 12234672"/>
              <a:gd name="connsiteY4-298" fmla="*/ 2267712 h 3931920"/>
              <a:gd name="connsiteX5-299" fmla="*/ 8778240 w 12234672"/>
              <a:gd name="connsiteY5-300" fmla="*/ 713232 h 3931920"/>
              <a:gd name="connsiteX6-301" fmla="*/ 12234672 w 12234672"/>
              <a:gd name="connsiteY6-302" fmla="*/ 0 h 3931920"/>
              <a:gd name="connsiteX0-303" fmla="*/ 0 w 12234672"/>
              <a:gd name="connsiteY0-304" fmla="*/ 3946322 h 3946322"/>
              <a:gd name="connsiteX1-305" fmla="*/ 1389888 w 12234672"/>
              <a:gd name="connsiteY1-306" fmla="*/ 2684450 h 3946322"/>
              <a:gd name="connsiteX2-307" fmla="*/ 3090672 w 12234672"/>
              <a:gd name="connsiteY2-308" fmla="*/ 2977058 h 3946322"/>
              <a:gd name="connsiteX3-309" fmla="*/ 4645152 w 12234672"/>
              <a:gd name="connsiteY3-310" fmla="*/ 1550594 h 3946322"/>
              <a:gd name="connsiteX4-311" fmla="*/ 7004304 w 12234672"/>
              <a:gd name="connsiteY4-312" fmla="*/ 2282114 h 3946322"/>
              <a:gd name="connsiteX5-313" fmla="*/ 9784080 w 12234672"/>
              <a:gd name="connsiteY5-314" fmla="*/ 178994 h 3946322"/>
              <a:gd name="connsiteX6-315" fmla="*/ 12234672 w 12234672"/>
              <a:gd name="connsiteY6-316" fmla="*/ 14402 h 3946322"/>
              <a:gd name="connsiteX0-317" fmla="*/ 0 w 12234672"/>
              <a:gd name="connsiteY0-318" fmla="*/ 3931920 h 3931920"/>
              <a:gd name="connsiteX1-319" fmla="*/ 1389888 w 12234672"/>
              <a:gd name="connsiteY1-320" fmla="*/ 2670048 h 3931920"/>
              <a:gd name="connsiteX2-321" fmla="*/ 3090672 w 12234672"/>
              <a:gd name="connsiteY2-322" fmla="*/ 2962656 h 3931920"/>
              <a:gd name="connsiteX3-323" fmla="*/ 4645152 w 12234672"/>
              <a:gd name="connsiteY3-324" fmla="*/ 1536192 h 3931920"/>
              <a:gd name="connsiteX4-325" fmla="*/ 7004304 w 12234672"/>
              <a:gd name="connsiteY4-326" fmla="*/ 2267712 h 3931920"/>
              <a:gd name="connsiteX5-327" fmla="*/ 9747504 w 12234672"/>
              <a:gd name="connsiteY5-328" fmla="*/ 347472 h 3931920"/>
              <a:gd name="connsiteX6-329" fmla="*/ 12234672 w 12234672"/>
              <a:gd name="connsiteY6-330" fmla="*/ 0 h 3931920"/>
              <a:gd name="connsiteX0-331" fmla="*/ 0 w 12234672"/>
              <a:gd name="connsiteY0-332" fmla="*/ 3931920 h 3931920"/>
              <a:gd name="connsiteX1-333" fmla="*/ 1389888 w 12234672"/>
              <a:gd name="connsiteY1-334" fmla="*/ 2670048 h 3931920"/>
              <a:gd name="connsiteX2-335" fmla="*/ 3090672 w 12234672"/>
              <a:gd name="connsiteY2-336" fmla="*/ 2962656 h 3931920"/>
              <a:gd name="connsiteX3-337" fmla="*/ 4645152 w 12234672"/>
              <a:gd name="connsiteY3-338" fmla="*/ 1536192 h 3931920"/>
              <a:gd name="connsiteX4-339" fmla="*/ 7004304 w 12234672"/>
              <a:gd name="connsiteY4-340" fmla="*/ 2267712 h 3931920"/>
              <a:gd name="connsiteX5-341" fmla="*/ 9747504 w 12234672"/>
              <a:gd name="connsiteY5-342" fmla="*/ 347472 h 3931920"/>
              <a:gd name="connsiteX6-343" fmla="*/ 12234672 w 12234672"/>
              <a:gd name="connsiteY6-344" fmla="*/ 0 h 3931920"/>
              <a:gd name="connsiteX0-345" fmla="*/ 0 w 12234672"/>
              <a:gd name="connsiteY0-346" fmla="*/ 3931920 h 3931920"/>
              <a:gd name="connsiteX1-347" fmla="*/ 1389888 w 12234672"/>
              <a:gd name="connsiteY1-348" fmla="*/ 2670048 h 3931920"/>
              <a:gd name="connsiteX2-349" fmla="*/ 3090672 w 12234672"/>
              <a:gd name="connsiteY2-350" fmla="*/ 2962656 h 3931920"/>
              <a:gd name="connsiteX3-351" fmla="*/ 4645152 w 12234672"/>
              <a:gd name="connsiteY3-352" fmla="*/ 1536192 h 3931920"/>
              <a:gd name="connsiteX4-353" fmla="*/ 7004304 w 12234672"/>
              <a:gd name="connsiteY4-354" fmla="*/ 2267712 h 3931920"/>
              <a:gd name="connsiteX5-355" fmla="*/ 9509760 w 12234672"/>
              <a:gd name="connsiteY5-356" fmla="*/ 164592 h 3931920"/>
              <a:gd name="connsiteX6-357" fmla="*/ 12234672 w 12234672"/>
              <a:gd name="connsiteY6-358" fmla="*/ 0 h 3931920"/>
              <a:gd name="connsiteX0-359" fmla="*/ 0 w 12234672"/>
              <a:gd name="connsiteY0-360" fmla="*/ 3931920 h 3931920"/>
              <a:gd name="connsiteX1-361" fmla="*/ 1389888 w 12234672"/>
              <a:gd name="connsiteY1-362" fmla="*/ 2670048 h 3931920"/>
              <a:gd name="connsiteX2-363" fmla="*/ 3090672 w 12234672"/>
              <a:gd name="connsiteY2-364" fmla="*/ 2962656 h 3931920"/>
              <a:gd name="connsiteX3-365" fmla="*/ 4645152 w 12234672"/>
              <a:gd name="connsiteY3-366" fmla="*/ 1536192 h 3931920"/>
              <a:gd name="connsiteX4-367" fmla="*/ 7004304 w 12234672"/>
              <a:gd name="connsiteY4-368" fmla="*/ 2267712 h 3931920"/>
              <a:gd name="connsiteX5-369" fmla="*/ 9509760 w 12234672"/>
              <a:gd name="connsiteY5-370" fmla="*/ 164592 h 3931920"/>
              <a:gd name="connsiteX6-371" fmla="*/ 12234672 w 12234672"/>
              <a:gd name="connsiteY6-372" fmla="*/ 0 h 3931920"/>
              <a:gd name="connsiteX0-373" fmla="*/ 0 w 12234672"/>
              <a:gd name="connsiteY0-374" fmla="*/ 3931920 h 3931920"/>
              <a:gd name="connsiteX1-375" fmla="*/ 1389888 w 12234672"/>
              <a:gd name="connsiteY1-376" fmla="*/ 2670048 h 3931920"/>
              <a:gd name="connsiteX2-377" fmla="*/ 3090672 w 12234672"/>
              <a:gd name="connsiteY2-378" fmla="*/ 2962656 h 3931920"/>
              <a:gd name="connsiteX3-379" fmla="*/ 4645152 w 12234672"/>
              <a:gd name="connsiteY3-380" fmla="*/ 1536192 h 3931920"/>
              <a:gd name="connsiteX4-381" fmla="*/ 7370064 w 12234672"/>
              <a:gd name="connsiteY4-382" fmla="*/ 2048256 h 3931920"/>
              <a:gd name="connsiteX5-383" fmla="*/ 9509760 w 12234672"/>
              <a:gd name="connsiteY5-384" fmla="*/ 164592 h 3931920"/>
              <a:gd name="connsiteX6-385" fmla="*/ 12234672 w 12234672"/>
              <a:gd name="connsiteY6-386" fmla="*/ 0 h 3931920"/>
              <a:gd name="connsiteX0-387" fmla="*/ 0 w 12234672"/>
              <a:gd name="connsiteY0-388" fmla="*/ 3931920 h 3931920"/>
              <a:gd name="connsiteX1-389" fmla="*/ 1389888 w 12234672"/>
              <a:gd name="connsiteY1-390" fmla="*/ 2670048 h 3931920"/>
              <a:gd name="connsiteX2-391" fmla="*/ 3090672 w 12234672"/>
              <a:gd name="connsiteY2-392" fmla="*/ 2962656 h 3931920"/>
              <a:gd name="connsiteX3-393" fmla="*/ 4992624 w 12234672"/>
              <a:gd name="connsiteY3-394" fmla="*/ 1499616 h 3931920"/>
              <a:gd name="connsiteX4-395" fmla="*/ 7370064 w 12234672"/>
              <a:gd name="connsiteY4-396" fmla="*/ 2048256 h 3931920"/>
              <a:gd name="connsiteX5-397" fmla="*/ 9509760 w 12234672"/>
              <a:gd name="connsiteY5-398" fmla="*/ 164592 h 3931920"/>
              <a:gd name="connsiteX6-399" fmla="*/ 12234672 w 12234672"/>
              <a:gd name="connsiteY6-400" fmla="*/ 0 h 3931920"/>
              <a:gd name="connsiteX0-401" fmla="*/ 0 w 12234672"/>
              <a:gd name="connsiteY0-402" fmla="*/ 3931920 h 3931920"/>
              <a:gd name="connsiteX1-403" fmla="*/ 1389888 w 12234672"/>
              <a:gd name="connsiteY1-404" fmla="*/ 2670048 h 3931920"/>
              <a:gd name="connsiteX2-405" fmla="*/ 3090672 w 12234672"/>
              <a:gd name="connsiteY2-406" fmla="*/ 2962656 h 3931920"/>
              <a:gd name="connsiteX3-407" fmla="*/ 4992624 w 12234672"/>
              <a:gd name="connsiteY3-408" fmla="*/ 1682496 h 3931920"/>
              <a:gd name="connsiteX4-409" fmla="*/ 7370064 w 12234672"/>
              <a:gd name="connsiteY4-410" fmla="*/ 2048256 h 3931920"/>
              <a:gd name="connsiteX5-411" fmla="*/ 9509760 w 12234672"/>
              <a:gd name="connsiteY5-412" fmla="*/ 164592 h 3931920"/>
              <a:gd name="connsiteX6-413" fmla="*/ 12234672 w 12234672"/>
              <a:gd name="connsiteY6-414" fmla="*/ 0 h 3931920"/>
              <a:gd name="connsiteX0-415" fmla="*/ 0 w 12234672"/>
              <a:gd name="connsiteY0-416" fmla="*/ 3931920 h 3931920"/>
              <a:gd name="connsiteX1-417" fmla="*/ 1389888 w 12234672"/>
              <a:gd name="connsiteY1-418" fmla="*/ 2670048 h 3931920"/>
              <a:gd name="connsiteX2-419" fmla="*/ 3090672 w 12234672"/>
              <a:gd name="connsiteY2-420" fmla="*/ 2962656 h 3931920"/>
              <a:gd name="connsiteX3-421" fmla="*/ 4992624 w 12234672"/>
              <a:gd name="connsiteY3-422" fmla="*/ 1682496 h 3931920"/>
              <a:gd name="connsiteX4-423" fmla="*/ 7589520 w 12234672"/>
              <a:gd name="connsiteY4-424" fmla="*/ 2048256 h 3931920"/>
              <a:gd name="connsiteX5-425" fmla="*/ 9509760 w 12234672"/>
              <a:gd name="connsiteY5-426" fmla="*/ 164592 h 3931920"/>
              <a:gd name="connsiteX6-427" fmla="*/ 12234672 w 12234672"/>
              <a:gd name="connsiteY6-428" fmla="*/ 0 h 3931920"/>
              <a:gd name="connsiteX0-429" fmla="*/ 0 w 12234672"/>
              <a:gd name="connsiteY0-430" fmla="*/ 3931920 h 3931920"/>
              <a:gd name="connsiteX1-431" fmla="*/ 1389888 w 12234672"/>
              <a:gd name="connsiteY1-432" fmla="*/ 2670048 h 3931920"/>
              <a:gd name="connsiteX2-433" fmla="*/ 3090672 w 12234672"/>
              <a:gd name="connsiteY2-434" fmla="*/ 2962656 h 3931920"/>
              <a:gd name="connsiteX3-435" fmla="*/ 4992624 w 12234672"/>
              <a:gd name="connsiteY3-436" fmla="*/ 1682496 h 3931920"/>
              <a:gd name="connsiteX4-437" fmla="*/ 7607808 w 12234672"/>
              <a:gd name="connsiteY4-438" fmla="*/ 2157984 h 3931920"/>
              <a:gd name="connsiteX5-439" fmla="*/ 9509760 w 12234672"/>
              <a:gd name="connsiteY5-440" fmla="*/ 164592 h 3931920"/>
              <a:gd name="connsiteX6-441" fmla="*/ 12234672 w 12234672"/>
              <a:gd name="connsiteY6-442" fmla="*/ 0 h 3931920"/>
              <a:gd name="connsiteX0-443" fmla="*/ 0 w 12234672"/>
              <a:gd name="connsiteY0-444" fmla="*/ 3931920 h 3931920"/>
              <a:gd name="connsiteX1-445" fmla="*/ 1389888 w 12234672"/>
              <a:gd name="connsiteY1-446" fmla="*/ 2670048 h 3931920"/>
              <a:gd name="connsiteX2-447" fmla="*/ 3090672 w 12234672"/>
              <a:gd name="connsiteY2-448" fmla="*/ 2962656 h 3931920"/>
              <a:gd name="connsiteX3-449" fmla="*/ 5321808 w 12234672"/>
              <a:gd name="connsiteY3-450" fmla="*/ 1664208 h 3931920"/>
              <a:gd name="connsiteX4-451" fmla="*/ 7607808 w 12234672"/>
              <a:gd name="connsiteY4-452" fmla="*/ 2157984 h 3931920"/>
              <a:gd name="connsiteX5-453" fmla="*/ 9509760 w 12234672"/>
              <a:gd name="connsiteY5-454" fmla="*/ 164592 h 3931920"/>
              <a:gd name="connsiteX6-455" fmla="*/ 12234672 w 12234672"/>
              <a:gd name="connsiteY6-456" fmla="*/ 0 h 3931920"/>
              <a:gd name="connsiteX0-457" fmla="*/ 0 w 12234672"/>
              <a:gd name="connsiteY0-458" fmla="*/ 3931920 h 3931920"/>
              <a:gd name="connsiteX1-459" fmla="*/ 1389888 w 12234672"/>
              <a:gd name="connsiteY1-460" fmla="*/ 2670048 h 3931920"/>
              <a:gd name="connsiteX2-461" fmla="*/ 3090672 w 12234672"/>
              <a:gd name="connsiteY2-462" fmla="*/ 2962656 h 3931920"/>
              <a:gd name="connsiteX3-463" fmla="*/ 5321808 w 12234672"/>
              <a:gd name="connsiteY3-464" fmla="*/ 1664208 h 3931920"/>
              <a:gd name="connsiteX4-465" fmla="*/ 7790688 w 12234672"/>
              <a:gd name="connsiteY4-466" fmla="*/ 2048256 h 3931920"/>
              <a:gd name="connsiteX5-467" fmla="*/ 9509760 w 12234672"/>
              <a:gd name="connsiteY5-468" fmla="*/ 164592 h 3931920"/>
              <a:gd name="connsiteX6-469" fmla="*/ 12234672 w 12234672"/>
              <a:gd name="connsiteY6-470" fmla="*/ 0 h 3931920"/>
              <a:gd name="connsiteX0-471" fmla="*/ 0 w 12234672"/>
              <a:gd name="connsiteY0-472" fmla="*/ 3931920 h 3931920"/>
              <a:gd name="connsiteX1-473" fmla="*/ 1389888 w 12234672"/>
              <a:gd name="connsiteY1-474" fmla="*/ 2670048 h 3931920"/>
              <a:gd name="connsiteX2-475" fmla="*/ 3090672 w 12234672"/>
              <a:gd name="connsiteY2-476" fmla="*/ 2962656 h 3931920"/>
              <a:gd name="connsiteX3-477" fmla="*/ 5321808 w 12234672"/>
              <a:gd name="connsiteY3-478" fmla="*/ 1664208 h 3931920"/>
              <a:gd name="connsiteX4-479" fmla="*/ 7790688 w 12234672"/>
              <a:gd name="connsiteY4-480" fmla="*/ 2048256 h 3931920"/>
              <a:gd name="connsiteX5-481" fmla="*/ 9656064 w 12234672"/>
              <a:gd name="connsiteY5-482" fmla="*/ 128016 h 3931920"/>
              <a:gd name="connsiteX6-483" fmla="*/ 12234672 w 12234672"/>
              <a:gd name="connsiteY6-484" fmla="*/ 0 h 3931920"/>
              <a:gd name="connsiteX0-485" fmla="*/ 0 w 12234672"/>
              <a:gd name="connsiteY0-486" fmla="*/ 3931920 h 3931920"/>
              <a:gd name="connsiteX1-487" fmla="*/ 1389888 w 12234672"/>
              <a:gd name="connsiteY1-488" fmla="*/ 2670048 h 3931920"/>
              <a:gd name="connsiteX2-489" fmla="*/ 3438144 w 12234672"/>
              <a:gd name="connsiteY2-490" fmla="*/ 2944368 h 3931920"/>
              <a:gd name="connsiteX3-491" fmla="*/ 5321808 w 12234672"/>
              <a:gd name="connsiteY3-492" fmla="*/ 1664208 h 3931920"/>
              <a:gd name="connsiteX4-493" fmla="*/ 7790688 w 12234672"/>
              <a:gd name="connsiteY4-494" fmla="*/ 2048256 h 3931920"/>
              <a:gd name="connsiteX5-495" fmla="*/ 9656064 w 12234672"/>
              <a:gd name="connsiteY5-496" fmla="*/ 128016 h 3931920"/>
              <a:gd name="connsiteX6-497" fmla="*/ 12234672 w 12234672"/>
              <a:gd name="connsiteY6-498" fmla="*/ 0 h 3931920"/>
              <a:gd name="connsiteX0-499" fmla="*/ 0 w 12234672"/>
              <a:gd name="connsiteY0-500" fmla="*/ 3931920 h 3931920"/>
              <a:gd name="connsiteX1-501" fmla="*/ 1389888 w 12234672"/>
              <a:gd name="connsiteY1-502" fmla="*/ 2670048 h 3931920"/>
              <a:gd name="connsiteX2-503" fmla="*/ 3438144 w 12234672"/>
              <a:gd name="connsiteY2-504" fmla="*/ 2944368 h 3931920"/>
              <a:gd name="connsiteX3-505" fmla="*/ 5359908 w 12234672"/>
              <a:gd name="connsiteY3-506" fmla="*/ 1835658 h 3931920"/>
              <a:gd name="connsiteX4-507" fmla="*/ 7790688 w 12234672"/>
              <a:gd name="connsiteY4-508" fmla="*/ 2048256 h 3931920"/>
              <a:gd name="connsiteX5-509" fmla="*/ 9656064 w 12234672"/>
              <a:gd name="connsiteY5-510" fmla="*/ 128016 h 3931920"/>
              <a:gd name="connsiteX6-511" fmla="*/ 12234672 w 12234672"/>
              <a:gd name="connsiteY6-512" fmla="*/ 0 h 3931920"/>
              <a:gd name="connsiteX0-513" fmla="*/ 0 w 12234672"/>
              <a:gd name="connsiteY0-514" fmla="*/ 3931920 h 3931920"/>
              <a:gd name="connsiteX1-515" fmla="*/ 1389888 w 12234672"/>
              <a:gd name="connsiteY1-516" fmla="*/ 2670048 h 3931920"/>
              <a:gd name="connsiteX2-517" fmla="*/ 3552444 w 12234672"/>
              <a:gd name="connsiteY2-518" fmla="*/ 3039618 h 3931920"/>
              <a:gd name="connsiteX3-519" fmla="*/ 5359908 w 12234672"/>
              <a:gd name="connsiteY3-520" fmla="*/ 1835658 h 3931920"/>
              <a:gd name="connsiteX4-521" fmla="*/ 7790688 w 12234672"/>
              <a:gd name="connsiteY4-522" fmla="*/ 2048256 h 3931920"/>
              <a:gd name="connsiteX5-523" fmla="*/ 9656064 w 12234672"/>
              <a:gd name="connsiteY5-524" fmla="*/ 128016 h 3931920"/>
              <a:gd name="connsiteX6-525" fmla="*/ 12234672 w 12234672"/>
              <a:gd name="connsiteY6-526" fmla="*/ 0 h 3931920"/>
              <a:gd name="connsiteX0-527" fmla="*/ 0 w 12234672"/>
              <a:gd name="connsiteY0-528" fmla="*/ 3931920 h 3931920"/>
              <a:gd name="connsiteX1-529" fmla="*/ 1389888 w 12234672"/>
              <a:gd name="connsiteY1-530" fmla="*/ 2670048 h 3931920"/>
              <a:gd name="connsiteX2-531" fmla="*/ 3552444 w 12234672"/>
              <a:gd name="connsiteY2-532" fmla="*/ 3001518 h 3931920"/>
              <a:gd name="connsiteX3-533" fmla="*/ 5359908 w 12234672"/>
              <a:gd name="connsiteY3-534" fmla="*/ 1835658 h 3931920"/>
              <a:gd name="connsiteX4-535" fmla="*/ 7790688 w 12234672"/>
              <a:gd name="connsiteY4-536" fmla="*/ 2048256 h 3931920"/>
              <a:gd name="connsiteX5-537" fmla="*/ 9656064 w 12234672"/>
              <a:gd name="connsiteY5-538" fmla="*/ 128016 h 3931920"/>
              <a:gd name="connsiteX6-539" fmla="*/ 12234672 w 12234672"/>
              <a:gd name="connsiteY6-540" fmla="*/ 0 h 3931920"/>
              <a:gd name="connsiteX0-541" fmla="*/ 0 w 12234672"/>
              <a:gd name="connsiteY0-542" fmla="*/ 3931920 h 3931920"/>
              <a:gd name="connsiteX1-543" fmla="*/ 1389888 w 12234672"/>
              <a:gd name="connsiteY1-544" fmla="*/ 2670048 h 3931920"/>
              <a:gd name="connsiteX2-545" fmla="*/ 3552444 w 12234672"/>
              <a:gd name="connsiteY2-546" fmla="*/ 3001518 h 3931920"/>
              <a:gd name="connsiteX3-547" fmla="*/ 5359908 w 12234672"/>
              <a:gd name="connsiteY3-548" fmla="*/ 1759458 h 3931920"/>
              <a:gd name="connsiteX4-549" fmla="*/ 7790688 w 12234672"/>
              <a:gd name="connsiteY4-550" fmla="*/ 2048256 h 3931920"/>
              <a:gd name="connsiteX5-551" fmla="*/ 9656064 w 12234672"/>
              <a:gd name="connsiteY5-552" fmla="*/ 128016 h 3931920"/>
              <a:gd name="connsiteX6-553" fmla="*/ 12234672 w 12234672"/>
              <a:gd name="connsiteY6-554" fmla="*/ 0 h 3931920"/>
              <a:gd name="connsiteX0-555" fmla="*/ 0 w 12234672"/>
              <a:gd name="connsiteY0-556" fmla="*/ 3931920 h 3931920"/>
              <a:gd name="connsiteX1-557" fmla="*/ 1389888 w 12234672"/>
              <a:gd name="connsiteY1-558" fmla="*/ 2670048 h 3931920"/>
              <a:gd name="connsiteX2-559" fmla="*/ 3552444 w 12234672"/>
              <a:gd name="connsiteY2-560" fmla="*/ 3001518 h 3931920"/>
              <a:gd name="connsiteX3-561" fmla="*/ 5359908 w 12234672"/>
              <a:gd name="connsiteY3-562" fmla="*/ 1759458 h 3931920"/>
              <a:gd name="connsiteX4-563" fmla="*/ 8000238 w 12234672"/>
              <a:gd name="connsiteY4-564" fmla="*/ 2181606 h 3931920"/>
              <a:gd name="connsiteX5-565" fmla="*/ 9656064 w 12234672"/>
              <a:gd name="connsiteY5-566" fmla="*/ 128016 h 3931920"/>
              <a:gd name="connsiteX6-567" fmla="*/ 12234672 w 12234672"/>
              <a:gd name="connsiteY6-568" fmla="*/ 0 h 3931920"/>
              <a:gd name="connsiteX0-569" fmla="*/ 0 w 12234672"/>
              <a:gd name="connsiteY0-570" fmla="*/ 3931920 h 3931920"/>
              <a:gd name="connsiteX1-571" fmla="*/ 1389888 w 12234672"/>
              <a:gd name="connsiteY1-572" fmla="*/ 2670048 h 3931920"/>
              <a:gd name="connsiteX2-573" fmla="*/ 3552444 w 12234672"/>
              <a:gd name="connsiteY2-574" fmla="*/ 3001518 h 3931920"/>
              <a:gd name="connsiteX3-575" fmla="*/ 5359908 w 12234672"/>
              <a:gd name="connsiteY3-576" fmla="*/ 1759458 h 3931920"/>
              <a:gd name="connsiteX4-577" fmla="*/ 8000238 w 12234672"/>
              <a:gd name="connsiteY4-578" fmla="*/ 2181606 h 3931920"/>
              <a:gd name="connsiteX5-579" fmla="*/ 9656064 w 12234672"/>
              <a:gd name="connsiteY5-580" fmla="*/ 128016 h 3931920"/>
              <a:gd name="connsiteX6-581" fmla="*/ 12234672 w 12234672"/>
              <a:gd name="connsiteY6-582" fmla="*/ 0 h 3931920"/>
              <a:gd name="connsiteX0-583" fmla="*/ 0 w 12234672"/>
              <a:gd name="connsiteY0-584" fmla="*/ 3931920 h 3931920"/>
              <a:gd name="connsiteX1-585" fmla="*/ 1389888 w 12234672"/>
              <a:gd name="connsiteY1-586" fmla="*/ 2670048 h 3931920"/>
              <a:gd name="connsiteX2-587" fmla="*/ 3552444 w 12234672"/>
              <a:gd name="connsiteY2-588" fmla="*/ 3001518 h 3931920"/>
              <a:gd name="connsiteX3-589" fmla="*/ 5359908 w 12234672"/>
              <a:gd name="connsiteY3-590" fmla="*/ 1759458 h 3931920"/>
              <a:gd name="connsiteX4-591" fmla="*/ 7866888 w 12234672"/>
              <a:gd name="connsiteY4-592" fmla="*/ 2162556 h 3931920"/>
              <a:gd name="connsiteX5-593" fmla="*/ 9656064 w 12234672"/>
              <a:gd name="connsiteY5-594" fmla="*/ 128016 h 3931920"/>
              <a:gd name="connsiteX6-595" fmla="*/ 12234672 w 12234672"/>
              <a:gd name="connsiteY6-596" fmla="*/ 0 h 3931920"/>
              <a:gd name="connsiteX0-597" fmla="*/ 0 w 12234672"/>
              <a:gd name="connsiteY0-598" fmla="*/ 3931920 h 3931920"/>
              <a:gd name="connsiteX1-599" fmla="*/ 1389888 w 12234672"/>
              <a:gd name="connsiteY1-600" fmla="*/ 2670048 h 3931920"/>
              <a:gd name="connsiteX2-601" fmla="*/ 3552444 w 12234672"/>
              <a:gd name="connsiteY2-602" fmla="*/ 3001518 h 3931920"/>
              <a:gd name="connsiteX3-603" fmla="*/ 5359908 w 12234672"/>
              <a:gd name="connsiteY3-604" fmla="*/ 1759458 h 3931920"/>
              <a:gd name="connsiteX4-605" fmla="*/ 7866888 w 12234672"/>
              <a:gd name="connsiteY4-606" fmla="*/ 2162556 h 3931920"/>
              <a:gd name="connsiteX5-607" fmla="*/ 9541764 w 12234672"/>
              <a:gd name="connsiteY5-608" fmla="*/ 261366 h 3931920"/>
              <a:gd name="connsiteX6-609" fmla="*/ 12234672 w 12234672"/>
              <a:gd name="connsiteY6-610" fmla="*/ 0 h 3931920"/>
              <a:gd name="connsiteX0-611" fmla="*/ 0 w 12234672"/>
              <a:gd name="connsiteY0-612" fmla="*/ 3931920 h 3931920"/>
              <a:gd name="connsiteX1-613" fmla="*/ 1389888 w 12234672"/>
              <a:gd name="connsiteY1-614" fmla="*/ 2670048 h 3931920"/>
              <a:gd name="connsiteX2-615" fmla="*/ 3552444 w 12234672"/>
              <a:gd name="connsiteY2-616" fmla="*/ 3001518 h 3931920"/>
              <a:gd name="connsiteX3-617" fmla="*/ 5359908 w 12234672"/>
              <a:gd name="connsiteY3-618" fmla="*/ 1759458 h 3931920"/>
              <a:gd name="connsiteX4-619" fmla="*/ 7866888 w 12234672"/>
              <a:gd name="connsiteY4-620" fmla="*/ 2162556 h 3931920"/>
              <a:gd name="connsiteX5-621" fmla="*/ 9541764 w 12234672"/>
              <a:gd name="connsiteY5-622" fmla="*/ 261366 h 3931920"/>
              <a:gd name="connsiteX6-623" fmla="*/ 12234672 w 12234672"/>
              <a:gd name="connsiteY6-624" fmla="*/ 0 h 3931920"/>
              <a:gd name="connsiteX0-625" fmla="*/ 0 w 12234672"/>
              <a:gd name="connsiteY0-626" fmla="*/ 3931920 h 3931920"/>
              <a:gd name="connsiteX1-627" fmla="*/ 1389888 w 12234672"/>
              <a:gd name="connsiteY1-628" fmla="*/ 2670048 h 3931920"/>
              <a:gd name="connsiteX2-629" fmla="*/ 3571494 w 12234672"/>
              <a:gd name="connsiteY2-630" fmla="*/ 2849118 h 3931920"/>
              <a:gd name="connsiteX3-631" fmla="*/ 5359908 w 12234672"/>
              <a:gd name="connsiteY3-632" fmla="*/ 1759458 h 3931920"/>
              <a:gd name="connsiteX4-633" fmla="*/ 7866888 w 12234672"/>
              <a:gd name="connsiteY4-634" fmla="*/ 2162556 h 3931920"/>
              <a:gd name="connsiteX5-635" fmla="*/ 9541764 w 12234672"/>
              <a:gd name="connsiteY5-636" fmla="*/ 261366 h 3931920"/>
              <a:gd name="connsiteX6-637" fmla="*/ 12234672 w 12234672"/>
              <a:gd name="connsiteY6-638" fmla="*/ 0 h 3931920"/>
              <a:gd name="connsiteX0-639" fmla="*/ 0 w 12234672"/>
              <a:gd name="connsiteY0-640" fmla="*/ 3931920 h 3931920"/>
              <a:gd name="connsiteX1-641" fmla="*/ 1389888 w 12234672"/>
              <a:gd name="connsiteY1-642" fmla="*/ 2670048 h 3931920"/>
              <a:gd name="connsiteX2-643" fmla="*/ 3571494 w 12234672"/>
              <a:gd name="connsiteY2-644" fmla="*/ 2849118 h 3931920"/>
              <a:gd name="connsiteX3-645" fmla="*/ 5359908 w 12234672"/>
              <a:gd name="connsiteY3-646" fmla="*/ 1759458 h 3931920"/>
              <a:gd name="connsiteX4-647" fmla="*/ 7866888 w 12234672"/>
              <a:gd name="connsiteY4-648" fmla="*/ 1953006 h 3931920"/>
              <a:gd name="connsiteX5-649" fmla="*/ 9541764 w 12234672"/>
              <a:gd name="connsiteY5-650" fmla="*/ 261366 h 3931920"/>
              <a:gd name="connsiteX6-651" fmla="*/ 12234672 w 12234672"/>
              <a:gd name="connsiteY6-652" fmla="*/ 0 h 3931920"/>
              <a:gd name="connsiteX0-653" fmla="*/ 0 w 12234672"/>
              <a:gd name="connsiteY0-654" fmla="*/ 4293870 h 4293870"/>
              <a:gd name="connsiteX1-655" fmla="*/ 1389888 w 12234672"/>
              <a:gd name="connsiteY1-656" fmla="*/ 3031998 h 4293870"/>
              <a:gd name="connsiteX2-657" fmla="*/ 3571494 w 12234672"/>
              <a:gd name="connsiteY2-658" fmla="*/ 3211068 h 4293870"/>
              <a:gd name="connsiteX3-659" fmla="*/ 5359908 w 12234672"/>
              <a:gd name="connsiteY3-660" fmla="*/ 2121408 h 4293870"/>
              <a:gd name="connsiteX4-661" fmla="*/ 7866888 w 12234672"/>
              <a:gd name="connsiteY4-662" fmla="*/ 2314956 h 4293870"/>
              <a:gd name="connsiteX5-663" fmla="*/ 9541764 w 12234672"/>
              <a:gd name="connsiteY5-664" fmla="*/ 623316 h 4293870"/>
              <a:gd name="connsiteX6-665" fmla="*/ 12234672 w 12234672"/>
              <a:gd name="connsiteY6-666" fmla="*/ 0 h 42938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34672" h="4293870">
                <a:moveTo>
                  <a:pt x="0" y="4293870"/>
                </a:moveTo>
                <a:cubicBezTo>
                  <a:pt x="463296" y="3873246"/>
                  <a:pt x="794639" y="3212465"/>
                  <a:pt x="1389888" y="3031998"/>
                </a:cubicBezTo>
                <a:cubicBezTo>
                  <a:pt x="1985137" y="2851531"/>
                  <a:pt x="2909824" y="3362833"/>
                  <a:pt x="3571494" y="3211068"/>
                </a:cubicBezTo>
                <a:cubicBezTo>
                  <a:pt x="4233164" y="3059303"/>
                  <a:pt x="4644009" y="2270760"/>
                  <a:pt x="5359908" y="2121408"/>
                </a:cubicBezTo>
                <a:cubicBezTo>
                  <a:pt x="6075807" y="1972056"/>
                  <a:pt x="7169912" y="2564638"/>
                  <a:pt x="7866888" y="2314956"/>
                </a:cubicBezTo>
                <a:cubicBezTo>
                  <a:pt x="8563864" y="2065274"/>
                  <a:pt x="8813800" y="1009142"/>
                  <a:pt x="9541764" y="623316"/>
                </a:cubicBezTo>
                <a:cubicBezTo>
                  <a:pt x="10269728" y="237490"/>
                  <a:pt x="11478006" y="660654"/>
                  <a:pt x="12234672" y="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96912" y="4180138"/>
            <a:ext cx="183895" cy="183895"/>
            <a:chOff x="2997454" y="2542286"/>
            <a:chExt cx="3631946" cy="3631946"/>
          </a:xfrm>
        </p:grpSpPr>
        <p:sp>
          <p:nvSpPr>
            <p:cNvPr id="3" name="椭圆 2"/>
            <p:cNvSpPr/>
            <p:nvPr/>
          </p:nvSpPr>
          <p:spPr>
            <a:xfrm>
              <a:off x="2997454" y="2542286"/>
              <a:ext cx="3631946" cy="3631946"/>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椭圆 3"/>
            <p:cNvSpPr/>
            <p:nvPr/>
          </p:nvSpPr>
          <p:spPr>
            <a:xfrm>
              <a:off x="3896893" y="3441725"/>
              <a:ext cx="1833068" cy="1833068"/>
            </a:xfrm>
            <a:prstGeom prst="ellipse">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04" name="组合 103"/>
          <p:cNvGrpSpPr/>
          <p:nvPr/>
        </p:nvGrpSpPr>
        <p:grpSpPr>
          <a:xfrm>
            <a:off x="3168016" y="4021511"/>
            <a:ext cx="183895" cy="183895"/>
            <a:chOff x="2997454" y="2542286"/>
            <a:chExt cx="3631946" cy="3631946"/>
          </a:xfrm>
        </p:grpSpPr>
        <p:sp>
          <p:nvSpPr>
            <p:cNvPr id="105" name="椭圆 104"/>
            <p:cNvSpPr/>
            <p:nvPr/>
          </p:nvSpPr>
          <p:spPr>
            <a:xfrm>
              <a:off x="2997454" y="2542286"/>
              <a:ext cx="3631946" cy="3631946"/>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6" name="椭圆 105"/>
            <p:cNvSpPr/>
            <p:nvPr/>
          </p:nvSpPr>
          <p:spPr>
            <a:xfrm>
              <a:off x="3896893" y="3441725"/>
              <a:ext cx="1833068" cy="1833068"/>
            </a:xfrm>
            <a:prstGeom prst="ellipse">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07" name="组合 106"/>
          <p:cNvGrpSpPr/>
          <p:nvPr/>
        </p:nvGrpSpPr>
        <p:grpSpPr>
          <a:xfrm>
            <a:off x="4901566" y="3006599"/>
            <a:ext cx="183895" cy="183895"/>
            <a:chOff x="2997454" y="2542286"/>
            <a:chExt cx="3631946" cy="3631946"/>
          </a:xfrm>
        </p:grpSpPr>
        <p:sp>
          <p:nvSpPr>
            <p:cNvPr id="108" name="椭圆 107"/>
            <p:cNvSpPr/>
            <p:nvPr/>
          </p:nvSpPr>
          <p:spPr>
            <a:xfrm>
              <a:off x="2997454" y="2542286"/>
              <a:ext cx="3631946" cy="3631946"/>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9" name="椭圆 108"/>
            <p:cNvSpPr/>
            <p:nvPr/>
          </p:nvSpPr>
          <p:spPr>
            <a:xfrm>
              <a:off x="3896893" y="3441725"/>
              <a:ext cx="1833068" cy="1833068"/>
            </a:xfrm>
            <a:prstGeom prst="ellipse">
              <a:avLst/>
            </a:prstGeom>
            <a:solidFill>
              <a:srgbClr val="AE282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10" name="组合 109"/>
          <p:cNvGrpSpPr/>
          <p:nvPr/>
        </p:nvGrpSpPr>
        <p:grpSpPr>
          <a:xfrm>
            <a:off x="7587616" y="3121735"/>
            <a:ext cx="183895" cy="183895"/>
            <a:chOff x="2997454" y="2542286"/>
            <a:chExt cx="3631946" cy="3631946"/>
          </a:xfrm>
        </p:grpSpPr>
        <p:sp>
          <p:nvSpPr>
            <p:cNvPr id="111" name="椭圆 110"/>
            <p:cNvSpPr/>
            <p:nvPr/>
          </p:nvSpPr>
          <p:spPr>
            <a:xfrm>
              <a:off x="2997454" y="2542286"/>
              <a:ext cx="3631946" cy="3631946"/>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椭圆 111"/>
            <p:cNvSpPr/>
            <p:nvPr/>
          </p:nvSpPr>
          <p:spPr>
            <a:xfrm>
              <a:off x="3896893" y="3441725"/>
              <a:ext cx="1833068" cy="1833068"/>
            </a:xfrm>
            <a:prstGeom prst="ellipse">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grpSp>
        <p:nvGrpSpPr>
          <p:cNvPr id="113" name="组合 112"/>
          <p:cNvGrpSpPr/>
          <p:nvPr/>
        </p:nvGrpSpPr>
        <p:grpSpPr>
          <a:xfrm>
            <a:off x="9454516" y="1402737"/>
            <a:ext cx="183895" cy="183895"/>
            <a:chOff x="2997454" y="2542286"/>
            <a:chExt cx="3631946" cy="3631946"/>
          </a:xfrm>
        </p:grpSpPr>
        <p:sp>
          <p:nvSpPr>
            <p:cNvPr id="114" name="椭圆 113"/>
            <p:cNvSpPr/>
            <p:nvPr/>
          </p:nvSpPr>
          <p:spPr>
            <a:xfrm>
              <a:off x="2997454" y="2542286"/>
              <a:ext cx="3631946" cy="3631946"/>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5" name="椭圆 114"/>
            <p:cNvSpPr/>
            <p:nvPr/>
          </p:nvSpPr>
          <p:spPr>
            <a:xfrm>
              <a:off x="3896893" y="3441725"/>
              <a:ext cx="1833068" cy="1833068"/>
            </a:xfrm>
            <a:prstGeom prst="ellipse">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4" name="矩形 13"/>
          <p:cNvSpPr/>
          <p:nvPr/>
        </p:nvSpPr>
        <p:spPr>
          <a:xfrm>
            <a:off x="160305" y="3028569"/>
            <a:ext cx="2567129" cy="861774"/>
          </a:xfrm>
          <a:prstGeom prst="rect">
            <a:avLst/>
          </a:prstGeom>
        </p:spPr>
        <p:txBody>
          <a:bodyPr wrap="square">
            <a:spAutoFit/>
          </a:bodyPr>
          <a:lstStyle/>
          <a:p>
            <a:pPr algn="just"/>
            <a:r>
              <a:rPr lang="zh-CN" altLang="en-US" b="1" dirty="0">
                <a:solidFill>
                  <a:schemeClr val="accent1"/>
                </a:solidFill>
                <a:latin typeface="微软雅黑" panose="020B0503020204020204" pitchFamily="34" charset="-122"/>
                <a:ea typeface="微软雅黑" panose="020B0503020204020204" pitchFamily="34" charset="-122"/>
              </a:rPr>
              <a:t>萌芽期：</a:t>
            </a:r>
            <a:r>
              <a:rPr lang="en-US" altLang="zh-CN" b="1" dirty="0">
                <a:solidFill>
                  <a:schemeClr val="accent1"/>
                </a:solidFill>
                <a:latin typeface="微软雅黑" panose="020B0503020204020204" pitchFamily="34" charset="-122"/>
                <a:ea typeface="微软雅黑" panose="020B0503020204020204" pitchFamily="34" charset="-122"/>
              </a:rPr>
              <a:t>1950s–60s</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AI</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术语提出、早期神经网络与专家系统</a:t>
            </a:r>
          </a:p>
        </p:txBody>
      </p:sp>
      <p:sp>
        <p:nvSpPr>
          <p:cNvPr id="16" name="矩形 15"/>
          <p:cNvSpPr/>
          <p:nvPr/>
        </p:nvSpPr>
        <p:spPr>
          <a:xfrm>
            <a:off x="2226365" y="4225679"/>
            <a:ext cx="2516559" cy="972574"/>
          </a:xfrm>
          <a:prstGeom prst="rect">
            <a:avLst/>
          </a:prstGeom>
        </p:spPr>
        <p:txBody>
          <a:bodyPr wrap="square">
            <a:spAutoFit/>
          </a:bodyPr>
          <a:lstStyle/>
          <a:p>
            <a:pPr algn="just">
              <a:lnSpc>
                <a:spcPct val="140000"/>
              </a:lnSpc>
            </a:pPr>
            <a:r>
              <a:rPr lang="zh-CN" altLang="en-US" b="1" dirty="0">
                <a:solidFill>
                  <a:schemeClr val="accent1"/>
                </a:solidFill>
                <a:latin typeface="微软雅黑" panose="020B0503020204020204" pitchFamily="34" charset="-122"/>
                <a:ea typeface="微软雅黑" panose="020B0503020204020204" pitchFamily="34" charset="-122"/>
              </a:rPr>
              <a:t>早期发展期：</a:t>
            </a:r>
            <a:r>
              <a:rPr lang="en-US" altLang="zh-CN" b="1" dirty="0">
                <a:solidFill>
                  <a:schemeClr val="accent1"/>
                </a:solidFill>
                <a:latin typeface="微软雅黑" panose="020B0503020204020204" pitchFamily="34" charset="-122"/>
                <a:ea typeface="微软雅黑" panose="020B0503020204020204" pitchFamily="34" charset="-122"/>
              </a:rPr>
              <a:t>1970s</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专家系统进入应用、高期望→低谷（首次“寒冬”）</a:t>
            </a:r>
            <a:endParaRPr lang="zh-CN" altLang="en-US" sz="1600" dirty="0">
              <a:solidFill>
                <a:schemeClr val="tx1">
                  <a:lumMod val="50000"/>
                  <a:lumOff val="50000"/>
                </a:schemeClr>
              </a:solidFill>
            </a:endParaRPr>
          </a:p>
        </p:txBody>
      </p:sp>
      <p:sp>
        <p:nvSpPr>
          <p:cNvPr id="17" name="矩形 16"/>
          <p:cNvSpPr/>
          <p:nvPr/>
        </p:nvSpPr>
        <p:spPr>
          <a:xfrm>
            <a:off x="3306370" y="2263018"/>
            <a:ext cx="3816487" cy="615553"/>
          </a:xfrm>
          <a:prstGeom prst="rect">
            <a:avLst/>
          </a:prstGeom>
        </p:spPr>
        <p:txBody>
          <a:bodyPr wrap="square">
            <a:spAutoFit/>
          </a:bodyPr>
          <a:lstStyle/>
          <a:p>
            <a:pPr algn="just"/>
            <a:r>
              <a:rPr lang="zh-CN" altLang="en-US" b="1" dirty="0">
                <a:solidFill>
                  <a:schemeClr val="accent1"/>
                </a:solidFill>
                <a:latin typeface="微软雅黑" panose="020B0503020204020204" pitchFamily="34" charset="-122"/>
                <a:ea typeface="微软雅黑" panose="020B0503020204020204" pitchFamily="34" charset="-122"/>
              </a:rPr>
              <a:t>应用发展期：</a:t>
            </a:r>
            <a:r>
              <a:rPr lang="en-US" altLang="zh-CN" b="1" dirty="0">
                <a:solidFill>
                  <a:schemeClr val="accent1"/>
                </a:solidFill>
                <a:latin typeface="微软雅黑" panose="020B0503020204020204" pitchFamily="34" charset="-122"/>
                <a:ea typeface="微软雅黑" panose="020B0503020204020204" pitchFamily="34" charset="-122"/>
              </a:rPr>
              <a:t>1980s–1990s</a:t>
            </a:r>
            <a:r>
              <a:rPr lang="zh-CN" altLang="en-US" b="1" dirty="0">
                <a:solidFill>
                  <a:schemeClr val="accent1"/>
                </a:solidFill>
                <a:latin typeface="微软雅黑" panose="020B0503020204020204" pitchFamily="34" charset="-122"/>
                <a:ea typeface="微软雅黑" panose="020B0503020204020204" pitchFamily="34" charset="-122"/>
              </a:rPr>
              <a:t>中</a:t>
            </a:r>
            <a:endParaRPr lang="en-US" altLang="zh-CN" b="1" dirty="0">
              <a:solidFill>
                <a:schemeClr val="accent1"/>
              </a:solidFill>
              <a:latin typeface="微软雅黑" panose="020B0503020204020204" pitchFamily="34" charset="-122"/>
              <a:ea typeface="微软雅黑" panose="020B0503020204020204" pitchFamily="34" charset="-122"/>
            </a:endParaRPr>
          </a:p>
          <a:p>
            <a:pPr algn="just"/>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算法突破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应用扩展（深蓝胜卡斯帕罗夫）</a:t>
            </a:r>
          </a:p>
        </p:txBody>
      </p:sp>
      <p:sp>
        <p:nvSpPr>
          <p:cNvPr id="120" name="矩形 119"/>
          <p:cNvSpPr/>
          <p:nvPr/>
        </p:nvSpPr>
        <p:spPr>
          <a:xfrm>
            <a:off x="6478881" y="3432024"/>
            <a:ext cx="2704876" cy="861774"/>
          </a:xfrm>
          <a:prstGeom prst="rect">
            <a:avLst/>
          </a:prstGeom>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低迷期：</a:t>
            </a:r>
            <a:r>
              <a:rPr lang="en-US" altLang="zh-CN" b="1" dirty="0">
                <a:solidFill>
                  <a:schemeClr val="accent1"/>
                </a:solidFill>
                <a:latin typeface="微软雅黑" panose="020B0503020204020204" pitchFamily="34" charset="-122"/>
                <a:ea typeface="微软雅黑" panose="020B0503020204020204" pitchFamily="34" charset="-122"/>
              </a:rPr>
              <a:t>1990s</a:t>
            </a:r>
            <a:r>
              <a:rPr lang="zh-CN" altLang="en-US" b="1" dirty="0">
                <a:solidFill>
                  <a:schemeClr val="accent1"/>
                </a:solidFill>
                <a:latin typeface="微软雅黑" panose="020B0503020204020204" pitchFamily="34" charset="-122"/>
                <a:ea typeface="微软雅黑" panose="020B0503020204020204" pitchFamily="34" charset="-122"/>
              </a:rPr>
              <a:t>末</a:t>
            </a:r>
            <a:r>
              <a:rPr lang="en-US" altLang="zh-CN" b="1" dirty="0">
                <a:solidFill>
                  <a:schemeClr val="accent1"/>
                </a:solidFill>
                <a:latin typeface="微软雅黑" panose="020B0503020204020204" pitchFamily="34" charset="-122"/>
                <a:ea typeface="微软雅黑" panose="020B0503020204020204" pitchFamily="34" charset="-122"/>
              </a:rPr>
              <a:t>–2006</a:t>
            </a:r>
          </a:p>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技术瓶颈</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投资退潮（第二次“寒冬”）</a:t>
            </a:r>
            <a:endParaRPr lang="zh-CN" altLang="en-US" sz="1600" dirty="0">
              <a:solidFill>
                <a:schemeClr val="tx1">
                  <a:lumMod val="50000"/>
                  <a:lumOff val="50000"/>
                </a:schemeClr>
              </a:solidFill>
            </a:endParaRPr>
          </a:p>
        </p:txBody>
      </p:sp>
      <p:sp>
        <p:nvSpPr>
          <p:cNvPr id="122" name="矩形 121"/>
          <p:cNvSpPr/>
          <p:nvPr/>
        </p:nvSpPr>
        <p:spPr>
          <a:xfrm>
            <a:off x="9313214" y="1628069"/>
            <a:ext cx="2510197" cy="1107996"/>
          </a:xfrm>
          <a:prstGeom prst="rect">
            <a:avLst/>
          </a:prstGeom>
        </p:spPr>
        <p:txBody>
          <a:bodyPr wrap="square">
            <a:spAutoFit/>
          </a:bodyPr>
          <a:lstStyle/>
          <a:p>
            <a:pPr algn="just"/>
            <a:r>
              <a:rPr lang="zh-CN" altLang="en-US" b="1" dirty="0">
                <a:solidFill>
                  <a:schemeClr val="accent1"/>
                </a:solidFill>
                <a:latin typeface="微软雅黑" panose="020B0503020204020204" pitchFamily="34" charset="-122"/>
                <a:ea typeface="微软雅黑" panose="020B0503020204020204" pitchFamily="34" charset="-122"/>
              </a:rPr>
              <a:t>稳步期：</a:t>
            </a:r>
            <a:r>
              <a:rPr lang="en-US" altLang="zh-CN" b="1" dirty="0">
                <a:solidFill>
                  <a:schemeClr val="accent1"/>
                </a:solidFill>
                <a:latin typeface="微软雅黑" panose="020B0503020204020204" pitchFamily="34" charset="-122"/>
                <a:ea typeface="微软雅黑" panose="020B0503020204020204" pitchFamily="34" charset="-122"/>
              </a:rPr>
              <a:t>2006</a:t>
            </a:r>
            <a:r>
              <a:rPr lang="zh-CN" altLang="en-US" b="1" dirty="0">
                <a:solidFill>
                  <a:schemeClr val="accent1"/>
                </a:solidFill>
                <a:latin typeface="微软雅黑" panose="020B0503020204020204" pitchFamily="34" charset="-122"/>
                <a:ea typeface="微软雅黑" panose="020B0503020204020204" pitchFamily="34" charset="-122"/>
              </a:rPr>
              <a:t>至今</a:t>
            </a:r>
            <a:endParaRPr lang="en-US" altLang="zh-CN" b="1" dirty="0">
              <a:solidFill>
                <a:schemeClr val="accent1"/>
              </a:solidFill>
              <a:latin typeface="微软雅黑" panose="020B0503020204020204" pitchFamily="34" charset="-122"/>
              <a:ea typeface="微软雅黑" panose="020B0503020204020204" pitchFamily="34" charset="-122"/>
            </a:endParaRPr>
          </a:p>
          <a:p>
            <a:pPr algn="just"/>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大模型崛起、场景爆发（</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GPT-3</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AlphaGo</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DeepSeek</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50000"/>
                  <a:lumOff val="50000"/>
                </a:schemeClr>
              </a:solidFill>
            </a:endParaRPr>
          </a:p>
        </p:txBody>
      </p:sp>
      <p:sp>
        <p:nvSpPr>
          <p:cNvPr id="34" name="文本占位符 7">
            <a:extLst>
              <a:ext uri="{FF2B5EF4-FFF2-40B4-BE49-F238E27FC236}">
                <a16:creationId xmlns:a16="http://schemas.microsoft.com/office/drawing/2014/main" id="{2992EBEA-5F76-4E53-91C1-A5407E2832BE}"/>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人工智能的发展历程与定义</a:t>
            </a:r>
          </a:p>
        </p:txBody>
      </p:sp>
      <p:sp>
        <p:nvSpPr>
          <p:cNvPr id="9" name="文本框 8">
            <a:extLst>
              <a:ext uri="{FF2B5EF4-FFF2-40B4-BE49-F238E27FC236}">
                <a16:creationId xmlns:a16="http://schemas.microsoft.com/office/drawing/2014/main" id="{478A532B-4D5C-4179-AEAA-8C1FF370BBC2}"/>
              </a:ext>
            </a:extLst>
          </p:cNvPr>
          <p:cNvSpPr txBox="1"/>
          <p:nvPr/>
        </p:nvSpPr>
        <p:spPr>
          <a:xfrm>
            <a:off x="4080214" y="5608213"/>
            <a:ext cx="3859481" cy="523220"/>
          </a:xfrm>
          <a:prstGeom prst="rect">
            <a:avLst/>
          </a:prstGeom>
          <a:noFill/>
        </p:spPr>
        <p:txBody>
          <a:bodyPr wrap="square" rtlCol="0">
            <a:spAutoFit/>
          </a:bodyPr>
          <a:lstStyle/>
          <a:p>
            <a:pPr algn="ctr"/>
            <a:r>
              <a:rPr lang="zh-CN" altLang="en-US" sz="2800" b="1" dirty="0"/>
              <a:t>人工智能的发展历程</a:t>
            </a:r>
          </a:p>
        </p:txBody>
      </p:sp>
      <p:pic>
        <p:nvPicPr>
          <p:cNvPr id="1026" name="Picture 2">
            <a:extLst>
              <a:ext uri="{FF2B5EF4-FFF2-40B4-BE49-F238E27FC236}">
                <a16:creationId xmlns:a16="http://schemas.microsoft.com/office/drawing/2014/main" id="{1411188C-C08E-4CE7-BAC4-FEE1865D46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39" y="1129992"/>
            <a:ext cx="2293462" cy="1816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8225F6-F2C3-4224-9EA0-A413FBF5DEF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7635" y="829263"/>
            <a:ext cx="1967861" cy="14168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5CCA73-7C83-4989-95D7-D9694FC37A8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87256" y="2901994"/>
            <a:ext cx="2501476" cy="14962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5AE8FFF-1285-4272-810B-ACAC633E063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87256" y="4464554"/>
            <a:ext cx="2501476" cy="166687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045F4491-1AE1-A5E5-20A5-1560A58D624B}"/>
              </a:ext>
            </a:extLst>
          </p:cNvPr>
          <p:cNvPicPr>
            <a:picLocks noChangeAspect="1"/>
          </p:cNvPicPr>
          <p:nvPr/>
        </p:nvPicPr>
        <p:blipFill>
          <a:blip r:embed="rId8"/>
          <a:stretch>
            <a:fillRect/>
          </a:stretch>
        </p:blipFill>
        <p:spPr>
          <a:xfrm>
            <a:off x="7527584" y="131533"/>
            <a:ext cx="1514212" cy="1684348"/>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人工智能的发展历程与定义</a:t>
            </a:r>
          </a:p>
        </p:txBody>
      </p:sp>
      <p:sp>
        <p:nvSpPr>
          <p:cNvPr id="15" name="文本框 14">
            <a:extLst>
              <a:ext uri="{FF2B5EF4-FFF2-40B4-BE49-F238E27FC236}">
                <a16:creationId xmlns:a16="http://schemas.microsoft.com/office/drawing/2014/main" id="{547B0E67-55A9-45E1-A225-1623364FDE0D}"/>
              </a:ext>
            </a:extLst>
          </p:cNvPr>
          <p:cNvSpPr txBox="1"/>
          <p:nvPr/>
        </p:nvSpPr>
        <p:spPr>
          <a:xfrm>
            <a:off x="423049" y="910023"/>
            <a:ext cx="5272644" cy="461665"/>
          </a:xfrm>
          <a:prstGeom prst="rect">
            <a:avLst/>
          </a:prstGeom>
          <a:noFill/>
        </p:spPr>
        <p:txBody>
          <a:bodyPr wrap="square" rtlCol="0">
            <a:spAutoFit/>
          </a:bodyPr>
          <a:lstStyle/>
          <a:p>
            <a:r>
              <a:rPr lang="zh-CN" altLang="en-US" sz="2400" b="1" dirty="0"/>
              <a:t>二、人工智能的定义</a:t>
            </a: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725196" y="1438202"/>
            <a:ext cx="10741607" cy="492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核心：</a:t>
            </a:r>
            <a:r>
              <a:rPr lang="zh-CN" altLang="en-US" sz="2000" dirty="0">
                <a:latin typeface="Arial" panose="020B0604020202020204" pitchFamily="34" charset="0"/>
              </a:rPr>
              <a:t>模拟人类智能的信息处理技术</a:t>
            </a:r>
            <a:endParaRPr lang="en-US" altLang="zh-CN" sz="20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五大主流技术：</a:t>
            </a:r>
            <a:r>
              <a:rPr lang="zh-CN" altLang="en-US" sz="2000" dirty="0">
                <a:latin typeface="Arial" panose="020B0604020202020204" pitchFamily="34" charset="0"/>
              </a:rPr>
              <a:t>生物特征识别、机器学习、自然语言处理、计算机视觉、知识图谱</a:t>
            </a:r>
            <a:endParaRPr lang="en-US" altLang="zh-CN" sz="20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三种形态：</a:t>
            </a:r>
            <a:endParaRPr lang="en-US" altLang="zh-CN" sz="2000" b="1" dirty="0">
              <a:latin typeface="Arial" panose="020B0604020202020204" pitchFamily="34" charset="0"/>
            </a:endParaRPr>
          </a:p>
          <a:p>
            <a:pPr marL="1200150" lvl="2" indent="-285750" algn="just" eaLnBrk="0" fontAlgn="base" hangingPunct="0">
              <a:lnSpc>
                <a:spcPct val="200000"/>
              </a:lnSpc>
              <a:spcBef>
                <a:spcPct val="0"/>
              </a:spcBef>
              <a:spcAft>
                <a:spcPct val="0"/>
              </a:spcAft>
              <a:buFont typeface="Wingdings" panose="05000000000000000000" pitchFamily="2" charset="2"/>
              <a:buChar char="l"/>
            </a:pPr>
            <a:r>
              <a:rPr lang="zh-CN" altLang="en-US" sz="2000" b="1" dirty="0">
                <a:latin typeface="Arial" panose="020B0604020202020204" pitchFamily="34" charset="0"/>
              </a:rPr>
              <a:t>弱</a:t>
            </a:r>
            <a:r>
              <a:rPr lang="en-US" altLang="zh-CN" sz="2000" b="1" dirty="0">
                <a:latin typeface="Arial" panose="020B0604020202020204" pitchFamily="34" charset="0"/>
              </a:rPr>
              <a:t>AI</a:t>
            </a:r>
            <a:r>
              <a:rPr lang="zh-CN" altLang="en-US" sz="2000" b="1" dirty="0">
                <a:latin typeface="Arial" panose="020B0604020202020204" pitchFamily="34" charset="0"/>
              </a:rPr>
              <a:t>（</a:t>
            </a:r>
            <a:r>
              <a:rPr lang="en-US" altLang="zh-CN" sz="2000" b="1" dirty="0">
                <a:latin typeface="Arial" panose="020B0604020202020204" pitchFamily="34" charset="0"/>
              </a:rPr>
              <a:t>ANI</a:t>
            </a:r>
            <a:r>
              <a:rPr lang="zh-CN" altLang="en-US" sz="2000" b="1" dirty="0">
                <a:latin typeface="Arial" panose="020B0604020202020204" pitchFamily="34" charset="0"/>
              </a:rPr>
              <a:t>）：</a:t>
            </a:r>
            <a:r>
              <a:rPr lang="zh-CN" altLang="en-US" sz="2000" dirty="0">
                <a:latin typeface="Arial" panose="020B0604020202020204" pitchFamily="34" charset="0"/>
              </a:rPr>
              <a:t>擅长于单个方面的人工智能</a:t>
            </a:r>
            <a:endParaRPr lang="en-US" altLang="zh-CN" sz="2000" dirty="0">
              <a:latin typeface="Arial" panose="020B0604020202020204" pitchFamily="34" charset="0"/>
            </a:endParaRPr>
          </a:p>
          <a:p>
            <a:pPr marL="1200150" lvl="2" indent="-285750" algn="just" eaLnBrk="0" fontAlgn="base" hangingPunct="0">
              <a:lnSpc>
                <a:spcPct val="200000"/>
              </a:lnSpc>
              <a:spcBef>
                <a:spcPct val="0"/>
              </a:spcBef>
              <a:spcAft>
                <a:spcPct val="0"/>
              </a:spcAft>
              <a:buFont typeface="Wingdings" panose="05000000000000000000" pitchFamily="2" charset="2"/>
              <a:buChar char="l"/>
            </a:pPr>
            <a:r>
              <a:rPr lang="zh-CN" altLang="en-US" sz="2000" b="1" dirty="0">
                <a:latin typeface="Arial" panose="020B0604020202020204" pitchFamily="34" charset="0"/>
              </a:rPr>
              <a:t>强</a:t>
            </a:r>
            <a:r>
              <a:rPr lang="en-US" altLang="zh-CN" sz="2000" b="1" dirty="0">
                <a:latin typeface="Arial" panose="020B0604020202020204" pitchFamily="34" charset="0"/>
              </a:rPr>
              <a:t>AI</a:t>
            </a:r>
            <a:r>
              <a:rPr lang="zh-CN" altLang="en-US" sz="2000" b="1" dirty="0">
                <a:latin typeface="Arial" panose="020B0604020202020204" pitchFamily="34" charset="0"/>
              </a:rPr>
              <a:t>（</a:t>
            </a:r>
            <a:r>
              <a:rPr lang="en-US" altLang="zh-CN" sz="2000" b="1" dirty="0">
                <a:latin typeface="Arial" panose="020B0604020202020204" pitchFamily="34" charset="0"/>
              </a:rPr>
              <a:t>AGI</a:t>
            </a:r>
            <a:r>
              <a:rPr lang="zh-CN" altLang="en-US" sz="2000" b="1" dirty="0">
                <a:latin typeface="Arial" panose="020B0604020202020204" pitchFamily="34" charset="0"/>
              </a:rPr>
              <a:t>）：</a:t>
            </a:r>
            <a:r>
              <a:rPr lang="zh-CN" altLang="en-US" sz="2000" dirty="0">
                <a:latin typeface="Arial" panose="020B0604020202020204" pitchFamily="34" charset="0"/>
              </a:rPr>
              <a:t>人类级别的人工智能，强人工智能是指在各方面都能和人类比肩的人工智能，人类能干的脑力工作它都能干</a:t>
            </a:r>
            <a:endParaRPr lang="en-US" altLang="zh-CN" sz="2000" dirty="0">
              <a:latin typeface="Arial" panose="020B0604020202020204" pitchFamily="34" charset="0"/>
            </a:endParaRPr>
          </a:p>
          <a:p>
            <a:pPr marL="1200150" lvl="2" indent="-285750" algn="just" eaLnBrk="0" fontAlgn="base" hangingPunct="0">
              <a:lnSpc>
                <a:spcPct val="200000"/>
              </a:lnSpc>
              <a:spcBef>
                <a:spcPct val="0"/>
              </a:spcBef>
              <a:spcAft>
                <a:spcPct val="0"/>
              </a:spcAft>
              <a:buFont typeface="Wingdings" panose="05000000000000000000" pitchFamily="2" charset="2"/>
              <a:buChar char="l"/>
            </a:pPr>
            <a:r>
              <a:rPr lang="zh-CN" altLang="en-US" sz="2000" b="1" dirty="0">
                <a:latin typeface="Arial" panose="020B0604020202020204" pitchFamily="34" charset="0"/>
              </a:rPr>
              <a:t>超</a:t>
            </a:r>
            <a:r>
              <a:rPr lang="en-US" altLang="zh-CN" sz="2000" b="1" dirty="0">
                <a:latin typeface="Arial" panose="020B0604020202020204" pitchFamily="34" charset="0"/>
              </a:rPr>
              <a:t>AI</a:t>
            </a:r>
            <a:r>
              <a:rPr lang="zh-CN" altLang="en-US" sz="2000" b="1" dirty="0">
                <a:latin typeface="Arial" panose="020B0604020202020204" pitchFamily="34" charset="0"/>
              </a:rPr>
              <a:t>（</a:t>
            </a:r>
            <a:r>
              <a:rPr lang="en-US" altLang="zh-CN" sz="2000" b="1" dirty="0">
                <a:latin typeface="Arial" panose="020B0604020202020204" pitchFamily="34" charset="0"/>
              </a:rPr>
              <a:t>ASI</a:t>
            </a:r>
            <a:r>
              <a:rPr lang="zh-CN" altLang="en-US" sz="2000" b="1" dirty="0">
                <a:latin typeface="Arial" panose="020B0604020202020204" pitchFamily="34" charset="0"/>
              </a:rPr>
              <a:t>）：</a:t>
            </a:r>
            <a:r>
              <a:rPr lang="zh-CN" altLang="en-US" sz="2000" dirty="0">
                <a:latin typeface="Arial" panose="020B0604020202020204" pitchFamily="34" charset="0"/>
              </a:rPr>
              <a:t>在几乎所有领域都比最聪明的人类大脑都聪明很多，包括科技创新、通识和社交技能</a:t>
            </a:r>
            <a:endParaRPr lang="zh-CN" altLang="zh-CN" sz="2000" dirty="0">
              <a:latin typeface="Arial" panose="020B0604020202020204" pitchFamily="34" charset="0"/>
            </a:endParaRPr>
          </a:p>
        </p:txBody>
      </p:sp>
    </p:spTree>
    <p:custDataLst>
      <p:tags r:id="rId1"/>
    </p:custDataLst>
    <p:extLst>
      <p:ext uri="{BB962C8B-B14F-4D97-AF65-F5344CB8AC3E}">
        <p14:creationId xmlns:p14="http://schemas.microsoft.com/office/powerpoint/2010/main" val="41580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0.612244897959188,&quot;FooterHeight&quot;:10.0,&quot;SideMargin&quot;:6.4,&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0.xml><?xml version="1.0" encoding="utf-8"?>
<p:tagLst xmlns:a="http://schemas.openxmlformats.org/drawingml/2006/main" xmlns:r="http://schemas.openxmlformats.org/officeDocument/2006/relationships" xmlns:p="http://schemas.openxmlformats.org/presentationml/2006/main">
  <p:tag name="ISLIDE.ICON" val="#46247;"/>
</p:tagLst>
</file>

<file path=ppt/tags/tag101.xml><?xml version="1.0" encoding="utf-8"?>
<p:tagLst xmlns:a="http://schemas.openxmlformats.org/drawingml/2006/main" xmlns:r="http://schemas.openxmlformats.org/officeDocument/2006/relationships" xmlns:p="http://schemas.openxmlformats.org/presentationml/2006/main">
  <p:tag name="ISLIDE.ICON" val="#46247;"/>
</p:tagLst>
</file>

<file path=ppt/tags/tag102.xml><?xml version="1.0" encoding="utf-8"?>
<p:tagLst xmlns:a="http://schemas.openxmlformats.org/drawingml/2006/main" xmlns:r="http://schemas.openxmlformats.org/officeDocument/2006/relationships" xmlns:p="http://schemas.openxmlformats.org/presentationml/2006/main">
  <p:tag name="ISLIDE.ICON" val="#46247;"/>
</p:tagLst>
</file>

<file path=ppt/tags/tag103.xml><?xml version="1.0" encoding="utf-8"?>
<p:tagLst xmlns:a="http://schemas.openxmlformats.org/drawingml/2006/main" xmlns:r="http://schemas.openxmlformats.org/officeDocument/2006/relationships" xmlns:p="http://schemas.openxmlformats.org/presentationml/2006/main">
  <p:tag name="ISLIDE.ICON" val="#46247;"/>
</p:tagLst>
</file>

<file path=ppt/tags/tag104.xml><?xml version="1.0" encoding="utf-8"?>
<p:tagLst xmlns:a="http://schemas.openxmlformats.org/drawingml/2006/main" xmlns:r="http://schemas.openxmlformats.org/officeDocument/2006/relationships" xmlns:p="http://schemas.openxmlformats.org/presentationml/2006/main">
  <p:tag name="ISLIDE.ICON" val="#46247;"/>
</p:tagLst>
</file>

<file path=ppt/tags/tag105.xml><?xml version="1.0" encoding="utf-8"?>
<p:tagLst xmlns:a="http://schemas.openxmlformats.org/drawingml/2006/main" xmlns:r="http://schemas.openxmlformats.org/officeDocument/2006/relationships" xmlns:p="http://schemas.openxmlformats.org/presentationml/2006/main">
  <p:tag name="ISLIDE.ICON" val="#46247;"/>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ISLIDE.ICON" val="#46247;"/>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1.xml><?xml version="1.0" encoding="utf-8"?>
<p:tagLst xmlns:a="http://schemas.openxmlformats.org/drawingml/2006/main" xmlns:r="http://schemas.openxmlformats.org/officeDocument/2006/relationships" xmlns:p="http://schemas.openxmlformats.org/presentationml/2006/main">
  <p:tag name="ISLIDE.ICON" val="#46247;"/>
</p:tagLst>
</file>

<file path=ppt/tags/tag22.xml><?xml version="1.0" encoding="utf-8"?>
<p:tagLst xmlns:a="http://schemas.openxmlformats.org/drawingml/2006/main" xmlns:r="http://schemas.openxmlformats.org/officeDocument/2006/relationships" xmlns:p="http://schemas.openxmlformats.org/presentationml/2006/main">
  <p:tag name="ISLIDE.ICON" val="#46247;"/>
</p:tagLst>
</file>

<file path=ppt/tags/tag23.xml><?xml version="1.0" encoding="utf-8"?>
<p:tagLst xmlns:a="http://schemas.openxmlformats.org/drawingml/2006/main" xmlns:r="http://schemas.openxmlformats.org/officeDocument/2006/relationships" xmlns:p="http://schemas.openxmlformats.org/presentationml/2006/main">
  <p:tag name="ISLIDE.ICON" val="#46247;"/>
</p:tagLst>
</file>

<file path=ppt/tags/tag24.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ISLIDE.ICON" val="#46247;"/>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ISLIDE.ICON" val="#46247;"/>
</p:tagLst>
</file>

<file path=ppt/tags/tag34.xml><?xml version="1.0" encoding="utf-8"?>
<p:tagLst xmlns:a="http://schemas.openxmlformats.org/drawingml/2006/main" xmlns:r="http://schemas.openxmlformats.org/officeDocument/2006/relationships" xmlns:p="http://schemas.openxmlformats.org/presentationml/2006/main">
  <p:tag name="ISLIDE.ICON" val="#46247;"/>
</p:tagLst>
</file>

<file path=ppt/tags/tag35.xml><?xml version="1.0" encoding="utf-8"?>
<p:tagLst xmlns:a="http://schemas.openxmlformats.org/drawingml/2006/main" xmlns:r="http://schemas.openxmlformats.org/officeDocument/2006/relationships" xmlns:p="http://schemas.openxmlformats.org/presentationml/2006/main">
  <p:tag name="ISLIDE.ICON" val="#46247;"/>
</p:tagLst>
</file>

<file path=ppt/tags/tag36.xml><?xml version="1.0" encoding="utf-8"?>
<p:tagLst xmlns:a="http://schemas.openxmlformats.org/drawingml/2006/main" xmlns:r="http://schemas.openxmlformats.org/officeDocument/2006/relationships" xmlns:p="http://schemas.openxmlformats.org/presentationml/2006/main">
  <p:tag name="RAINPROBLEM" val="Polling"/>
  <p:tag name="PROBLEMSCORE" val="0"/>
  <p:tag name="ANONYMOUSPOLLING" val="False"/>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ISLIDE.ICON" val="#46247;"/>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49.xml><?xml version="1.0" encoding="utf-8"?>
<p:tagLst xmlns:a="http://schemas.openxmlformats.org/drawingml/2006/main" xmlns:r="http://schemas.openxmlformats.org/officeDocument/2006/relationships" xmlns:p="http://schemas.openxmlformats.org/presentationml/2006/main">
  <p:tag name="ISLIDE.ICON" val="#46247;"/>
</p:tagLst>
</file>

<file path=ppt/tags/tag5.xml><?xml version="1.0" encoding="utf-8"?>
<p:tagLst xmlns:a="http://schemas.openxmlformats.org/drawingml/2006/main" xmlns:r="http://schemas.openxmlformats.org/officeDocument/2006/relationships" xmlns:p="http://schemas.openxmlformats.org/presentationml/2006/main">
  <p:tag name="ISLIDE.ICON" val="#46247;"/>
</p:tagLst>
</file>

<file path=ppt/tags/tag50.xml><?xml version="1.0" encoding="utf-8"?>
<p:tagLst xmlns:a="http://schemas.openxmlformats.org/drawingml/2006/main" xmlns:r="http://schemas.openxmlformats.org/officeDocument/2006/relationships" xmlns:p="http://schemas.openxmlformats.org/presentationml/2006/main">
  <p:tag name="ISLIDE.ICON" val="#46247;"/>
</p:tagLst>
</file>

<file path=ppt/tags/tag51.xml><?xml version="1.0" encoding="utf-8"?>
<p:tagLst xmlns:a="http://schemas.openxmlformats.org/drawingml/2006/main" xmlns:r="http://schemas.openxmlformats.org/officeDocument/2006/relationships" xmlns:p="http://schemas.openxmlformats.org/presentationml/2006/main">
  <p:tag name="ISLIDE.ICON" val="#46247;"/>
</p:tagLst>
</file>

<file path=ppt/tags/tag52.xml><?xml version="1.0" encoding="utf-8"?>
<p:tagLst xmlns:a="http://schemas.openxmlformats.org/drawingml/2006/main" xmlns:r="http://schemas.openxmlformats.org/officeDocument/2006/relationships" xmlns:p="http://schemas.openxmlformats.org/presentationml/2006/main">
  <p:tag name="ISLIDE.ICON" val="#46247;"/>
</p:tagLst>
</file>

<file path=ppt/tags/tag53.xml><?xml version="1.0" encoding="utf-8"?>
<p:tagLst xmlns:a="http://schemas.openxmlformats.org/drawingml/2006/main" xmlns:r="http://schemas.openxmlformats.org/officeDocument/2006/relationships" xmlns:p="http://schemas.openxmlformats.org/presentationml/2006/main">
  <p:tag name="ISLIDE.ICON" val="#46247;"/>
</p:tagLst>
</file>

<file path=ppt/tags/tag54.xml><?xml version="1.0" encoding="utf-8"?>
<p:tagLst xmlns:a="http://schemas.openxmlformats.org/drawingml/2006/main" xmlns:r="http://schemas.openxmlformats.org/officeDocument/2006/relationships" xmlns:p="http://schemas.openxmlformats.org/presentationml/2006/main">
  <p:tag name="ISLIDE.ICON" val="#46247;"/>
</p:tagLst>
</file>

<file path=ppt/tags/tag55.xml><?xml version="1.0" encoding="utf-8"?>
<p:tagLst xmlns:a="http://schemas.openxmlformats.org/drawingml/2006/main" xmlns:r="http://schemas.openxmlformats.org/officeDocument/2006/relationships" xmlns:p="http://schemas.openxmlformats.org/presentationml/2006/main">
  <p:tag name="ISLIDE.ICON" val="#46247;"/>
</p:tagLst>
</file>

<file path=ppt/tags/tag56.xml><?xml version="1.0" encoding="utf-8"?>
<p:tagLst xmlns:a="http://schemas.openxmlformats.org/drawingml/2006/main" xmlns:r="http://schemas.openxmlformats.org/officeDocument/2006/relationships" xmlns:p="http://schemas.openxmlformats.org/presentationml/2006/main">
  <p:tag name="ISLIDE.ICON" val="#46247;"/>
</p:tagLst>
</file>

<file path=ppt/tags/tag57.xml><?xml version="1.0" encoding="utf-8"?>
<p:tagLst xmlns:a="http://schemas.openxmlformats.org/drawingml/2006/main" xmlns:r="http://schemas.openxmlformats.org/officeDocument/2006/relationships" xmlns:p="http://schemas.openxmlformats.org/presentationml/2006/main">
  <p:tag name="ISLIDE.ICON" val="#46247;"/>
</p:tagLst>
</file>

<file path=ppt/tags/tag58.xml><?xml version="1.0" encoding="utf-8"?>
<p:tagLst xmlns:a="http://schemas.openxmlformats.org/drawingml/2006/main" xmlns:r="http://schemas.openxmlformats.org/officeDocument/2006/relationships" xmlns:p="http://schemas.openxmlformats.org/presentationml/2006/main">
  <p:tag name="ISLIDE.ICON" val="#46247;"/>
</p:tagLst>
</file>

<file path=ppt/tags/tag59.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6.xml><?xml version="1.0" encoding="utf-8"?>
<p:tagLst xmlns:a="http://schemas.openxmlformats.org/drawingml/2006/main" xmlns:r="http://schemas.openxmlformats.org/officeDocument/2006/relationships" xmlns:p="http://schemas.openxmlformats.org/presentationml/2006/main">
  <p:tag name="ISLIDE.ICON" val="#46247;"/>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7.xml><?xml version="1.0" encoding="utf-8"?>
<p:tagLst xmlns:a="http://schemas.openxmlformats.org/drawingml/2006/main" xmlns:r="http://schemas.openxmlformats.org/officeDocument/2006/relationships" xmlns:p="http://schemas.openxmlformats.org/presentationml/2006/main">
  <p:tag name="ISLIDE.ICON" val="#46247;"/>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74.xml><?xml version="1.0" encoding="utf-8"?>
<p:tagLst xmlns:a="http://schemas.openxmlformats.org/drawingml/2006/main" xmlns:r="http://schemas.openxmlformats.org/officeDocument/2006/relationships" xmlns:p="http://schemas.openxmlformats.org/presentationml/2006/main">
  <p:tag name="ISLIDE.ICON" val="#46247;"/>
</p:tagLst>
</file>

<file path=ppt/tags/tag75.xml><?xml version="1.0" encoding="utf-8"?>
<p:tagLst xmlns:a="http://schemas.openxmlformats.org/drawingml/2006/main" xmlns:r="http://schemas.openxmlformats.org/officeDocument/2006/relationships" xmlns:p="http://schemas.openxmlformats.org/presentationml/2006/main">
  <p:tag name="ISLIDE.ICON" val="#46247;"/>
</p:tagLst>
</file>

<file path=ppt/tags/tag76.xml><?xml version="1.0" encoding="utf-8"?>
<p:tagLst xmlns:a="http://schemas.openxmlformats.org/drawingml/2006/main" xmlns:r="http://schemas.openxmlformats.org/officeDocument/2006/relationships" xmlns:p="http://schemas.openxmlformats.org/presentationml/2006/main">
  <p:tag name="ISLIDE.ICON" val="#46247;"/>
</p:tagLst>
</file>

<file path=ppt/tags/tag77.xml><?xml version="1.0" encoding="utf-8"?>
<p:tagLst xmlns:a="http://schemas.openxmlformats.org/drawingml/2006/main" xmlns:r="http://schemas.openxmlformats.org/officeDocument/2006/relationships" xmlns:p="http://schemas.openxmlformats.org/presentationml/2006/main">
  <p:tag name="ISLIDE.ICON" val="#46247;"/>
</p:tagLst>
</file>

<file path=ppt/tags/tag78.xml><?xml version="1.0" encoding="utf-8"?>
<p:tagLst xmlns:a="http://schemas.openxmlformats.org/drawingml/2006/main" xmlns:r="http://schemas.openxmlformats.org/officeDocument/2006/relationships" xmlns:p="http://schemas.openxmlformats.org/presentationml/2006/main">
  <p:tag name="ISLIDE.ICON" val="#46247;"/>
</p:tagLst>
</file>

<file path=ppt/tags/tag79.xml><?xml version="1.0" encoding="utf-8"?>
<p:tagLst xmlns:a="http://schemas.openxmlformats.org/drawingml/2006/main" xmlns:r="http://schemas.openxmlformats.org/officeDocument/2006/relationships" xmlns:p="http://schemas.openxmlformats.org/presentationml/2006/main">
  <p:tag name="ISLIDE.ICON" val="#46247;"/>
</p:tagLst>
</file>

<file path=ppt/tags/tag8.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80.xml><?xml version="1.0" encoding="utf-8"?>
<p:tagLst xmlns:a="http://schemas.openxmlformats.org/drawingml/2006/main" xmlns:r="http://schemas.openxmlformats.org/officeDocument/2006/relationships" xmlns:p="http://schemas.openxmlformats.org/presentationml/2006/main">
  <p:tag name="ISLIDE.ICON" val="#46247;"/>
</p:tagLst>
</file>

<file path=ppt/tags/tag81.xml><?xml version="1.0" encoding="utf-8"?>
<p:tagLst xmlns:a="http://schemas.openxmlformats.org/drawingml/2006/main" xmlns:r="http://schemas.openxmlformats.org/officeDocument/2006/relationships" xmlns:p="http://schemas.openxmlformats.org/presentationml/2006/main">
  <p:tag name="ISLIDE.ICON" val="#46247;"/>
</p:tagLst>
</file>

<file path=ppt/tags/tag82.xml><?xml version="1.0" encoding="utf-8"?>
<p:tagLst xmlns:a="http://schemas.openxmlformats.org/drawingml/2006/main" xmlns:r="http://schemas.openxmlformats.org/officeDocument/2006/relationships" xmlns:p="http://schemas.openxmlformats.org/presentationml/2006/main">
  <p:tag name="ISLIDE.ICON" val="#46247;"/>
</p:tagLst>
</file>

<file path=ppt/tags/tag83.xml><?xml version="1.0" encoding="utf-8"?>
<p:tagLst xmlns:a="http://schemas.openxmlformats.org/drawingml/2006/main" xmlns:r="http://schemas.openxmlformats.org/officeDocument/2006/relationships" xmlns:p="http://schemas.openxmlformats.org/presentationml/2006/main">
  <p:tag name="ISLIDE.ICON" val="#46247;"/>
</p:tagLst>
</file>

<file path=ppt/tags/tag84.xml><?xml version="1.0" encoding="utf-8"?>
<p:tagLst xmlns:a="http://schemas.openxmlformats.org/drawingml/2006/main" xmlns:r="http://schemas.openxmlformats.org/officeDocument/2006/relationships" xmlns:p="http://schemas.openxmlformats.org/presentationml/2006/main">
  <p:tag name="ISLIDE.ICON" val="#46247;"/>
</p:tagLst>
</file>

<file path=ppt/tags/tag85.xml><?xml version="1.0" encoding="utf-8"?>
<p:tagLst xmlns:a="http://schemas.openxmlformats.org/drawingml/2006/main" xmlns:r="http://schemas.openxmlformats.org/officeDocument/2006/relationships" xmlns:p="http://schemas.openxmlformats.org/presentationml/2006/main">
  <p:tag name="ISLIDE.ICON" val="#46247;"/>
</p:tagLst>
</file>

<file path=ppt/tags/tag86.xml><?xml version="1.0" encoding="utf-8"?>
<p:tagLst xmlns:a="http://schemas.openxmlformats.org/drawingml/2006/main" xmlns:r="http://schemas.openxmlformats.org/officeDocument/2006/relationships" xmlns:p="http://schemas.openxmlformats.org/presentationml/2006/main">
  <p:tag name="ISLIDE.ICON" val="#46247;"/>
</p:tagLst>
</file>

<file path=ppt/tags/tag87.xml><?xml version="1.0" encoding="utf-8"?>
<p:tagLst xmlns:a="http://schemas.openxmlformats.org/drawingml/2006/main" xmlns:r="http://schemas.openxmlformats.org/officeDocument/2006/relationships" xmlns:p="http://schemas.openxmlformats.org/presentationml/2006/main">
  <p:tag name="ISLIDE.ICON" val="#46247;"/>
</p:tagLst>
</file>

<file path=ppt/tags/tag88.xml><?xml version="1.0" encoding="utf-8"?>
<p:tagLst xmlns:a="http://schemas.openxmlformats.org/drawingml/2006/main" xmlns:r="http://schemas.openxmlformats.org/officeDocument/2006/relationships" xmlns:p="http://schemas.openxmlformats.org/presentationml/2006/main">
  <p:tag name="ISLIDE.ICON" val="#46247;"/>
</p:tagLst>
</file>

<file path=ppt/tags/tag89.xml><?xml version="1.0" encoding="utf-8"?>
<p:tagLst xmlns:a="http://schemas.openxmlformats.org/drawingml/2006/main" xmlns:r="http://schemas.openxmlformats.org/officeDocument/2006/relationships" xmlns:p="http://schemas.openxmlformats.org/presentationml/2006/main">
  <p:tag name="ISLIDE.ICON" val="#46247;"/>
</p:tagLst>
</file>

<file path=ppt/tags/tag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0.xml><?xml version="1.0" encoding="utf-8"?>
<p:tagLst xmlns:a="http://schemas.openxmlformats.org/drawingml/2006/main" xmlns:r="http://schemas.openxmlformats.org/officeDocument/2006/relationships" xmlns:p="http://schemas.openxmlformats.org/presentationml/2006/main">
  <p:tag name="ISLIDE.ICON" val="#46247;"/>
</p:tagLst>
</file>

<file path=ppt/tags/tag91.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accent1"/>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2456</TotalTime>
  <Words>6676</Words>
  <Application>Microsoft Office PowerPoint</Application>
  <PresentationFormat>宽屏</PresentationFormat>
  <Paragraphs>656</Paragraphs>
  <Slides>60</Slides>
  <Notes>52</Notes>
  <HiddenSlides>0</HiddenSlides>
  <MMClips>0</MMClips>
  <ScaleCrop>false</ScaleCrop>
  <HeadingPairs>
    <vt:vector size="6" baseType="variant">
      <vt:variant>
        <vt:lpstr>已用的字体</vt:lpstr>
      </vt:variant>
      <vt:variant>
        <vt:i4>12</vt:i4>
      </vt:variant>
      <vt:variant>
        <vt:lpstr>主题</vt:lpstr>
      </vt:variant>
      <vt:variant>
        <vt:i4>7</vt:i4>
      </vt:variant>
      <vt:variant>
        <vt:lpstr>幻灯片标题</vt:lpstr>
      </vt:variant>
      <vt:variant>
        <vt:i4>60</vt:i4>
      </vt:variant>
    </vt:vector>
  </HeadingPairs>
  <TitlesOfParts>
    <vt:vector size="79" baseType="lpstr">
      <vt:lpstr>MicrosoftYaHei</vt:lpstr>
      <vt:lpstr>PingFang SC</vt:lpstr>
      <vt:lpstr>等线</vt:lpstr>
      <vt:lpstr>华文隶书</vt:lpstr>
      <vt:lpstr>Microsoft Yahei</vt:lpstr>
      <vt:lpstr>Microsoft Yahei</vt:lpstr>
      <vt:lpstr>Arial</vt:lpstr>
      <vt:lpstr>Calibri</vt:lpstr>
      <vt:lpstr>Calibri Light</vt:lpstr>
      <vt:lpstr>Cambria Math</vt:lpstr>
      <vt:lpstr>Times New Roman</vt:lpstr>
      <vt:lpstr>Wingdings</vt:lpstr>
      <vt:lpstr>Office 主题​​</vt:lpstr>
      <vt:lpstr>2_Office 主题​​</vt:lpstr>
      <vt:lpstr>1_Office 主题​​</vt:lpstr>
      <vt:lpstr>自定义设计方案</vt:lpstr>
      <vt:lpstr>Office Theme</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shili wang</dc:creator>
  <cp:lastModifiedBy>晟明 胡</cp:lastModifiedBy>
  <cp:revision>611</cp:revision>
  <dcterms:created xsi:type="dcterms:W3CDTF">2020-04-16T03:52:00Z</dcterms:created>
  <dcterms:modified xsi:type="dcterms:W3CDTF">2025-11-11T16:11:42Z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467E6A05723B40759C32EE8CB85AF8BE</vt:lpwstr>
  </property>
</Properties>
</file>